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18288000" cy="10287000"/>
  <p:defaultTextStyle>
    <a:defPPr>
      <a:defRPr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4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1F2020"/>
                </a:solidFill>
                <a:latin typeface="Roboto"/>
                <a:cs typeface="Roboto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1F2020"/>
                </a:solidFill>
                <a:latin typeface="Roboto"/>
                <a:cs typeface="Roboto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4400" b="1" i="0">
                <a:solidFill>
                  <a:srgbClr val="1F2020"/>
                </a:solidFill>
                <a:latin typeface="Roboto"/>
                <a:cs typeface="Roboto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0" tIns="0" rIns="0" bIns="0"/>
          <a:lstStyle>
            <a:lvl1pPr>
              <a:defRPr sz="3600" b="1" i="0">
                <a:solidFill>
                  <a:srgbClr val="1F2020"/>
                </a:solidFill>
                <a:latin typeface="Roboto"/>
                <a:cs typeface="Roboto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4400" b="1" i="0">
                <a:solidFill>
                  <a:srgbClr val="1F2020"/>
                </a:solidFill>
                <a:latin typeface="Roboto"/>
                <a:cs typeface="Roboto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4400" b="1" i="0">
                <a:solidFill>
                  <a:srgbClr val="1F2020"/>
                </a:solidFill>
                <a:latin typeface="Roboto"/>
                <a:cs typeface="Roboto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1016000" y="410107"/>
            <a:ext cx="16256000" cy="18937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1F2020"/>
                </a:solidFill>
                <a:latin typeface="Roboto"/>
                <a:cs typeface="Roboto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6960880" y="2323774"/>
            <a:ext cx="8333740" cy="6605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1F2020"/>
                </a:solidFill>
                <a:latin typeface="Roboto"/>
                <a:cs typeface="Roboto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jpg"/><Relationship Id="rId7" Type="http://schemas.openxmlformats.org/officeDocument/2006/relationships/hyperlink" Target="mailto:info@luchnik-agro.ru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5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/>
          </p:blipFill>
          <p:spPr bwMode="auto"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/>
          </p:blipFill>
          <p:spPr bwMode="auto">
            <a:xfrm>
              <a:off x="0" y="1303141"/>
              <a:ext cx="18287999" cy="767714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 bwMode="auto">
          <a:xfrm>
            <a:off x="17658829" y="9639409"/>
            <a:ext cx="2298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1400" b="1" spc="-25">
                <a:solidFill>
                  <a:srgbClr val="FFFFFF"/>
                </a:solidFill>
                <a:latin typeface="Roboto"/>
                <a:cs typeface="Roboto"/>
              </a:rPr>
              <a:t>01</a:t>
            </a:r>
            <a:endParaRPr sz="14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/>
        </p:blipFill>
        <p:spPr bwMode="auto">
          <a:xfrm>
            <a:off x="0" y="7023627"/>
            <a:ext cx="18287115" cy="326337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 bwMode="auto">
          <a:xfrm>
            <a:off x="8529828" y="2294784"/>
            <a:ext cx="1218565" cy="47625"/>
          </a:xfrm>
          <a:custGeom>
            <a:avLst/>
            <a:gdLst/>
            <a:ahLst/>
            <a:cxnLst/>
            <a:rect l="l" t="t" r="r" b="b"/>
            <a:pathLst>
              <a:path w="1218565" h="47625" extrusionOk="0">
                <a:moveTo>
                  <a:pt x="1217973" y="47625"/>
                </a:moveTo>
                <a:lnTo>
                  <a:pt x="0" y="47625"/>
                </a:lnTo>
                <a:lnTo>
                  <a:pt x="0" y="0"/>
                </a:lnTo>
                <a:lnTo>
                  <a:pt x="1217973" y="0"/>
                </a:lnTo>
                <a:lnTo>
                  <a:pt x="1217973" y="47625"/>
                </a:lnTo>
                <a:close/>
              </a:path>
            </a:pathLst>
          </a:custGeom>
          <a:solidFill>
            <a:srgbClr val="B0CB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4" name="object 4"/>
          <p:cNvPicPr/>
          <p:nvPr/>
        </p:nvPicPr>
        <p:blipFill>
          <a:blip r:embed="rId3"/>
          <a:stretch/>
        </p:blipFill>
        <p:spPr bwMode="auto">
          <a:xfrm>
            <a:off x="458162" y="354037"/>
            <a:ext cx="2752723" cy="100964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 bwMode="auto">
          <a:xfrm>
            <a:off x="8099171" y="3991860"/>
            <a:ext cx="1644014" cy="876299"/>
          </a:xfrm>
          <a:custGeom>
            <a:avLst/>
            <a:gdLst/>
            <a:ahLst/>
            <a:cxnLst/>
            <a:rect l="l" t="t" r="r" b="b"/>
            <a:pathLst>
              <a:path w="1644015" h="876300" extrusionOk="0">
                <a:moveTo>
                  <a:pt x="0" y="876300"/>
                </a:moveTo>
                <a:lnTo>
                  <a:pt x="0" y="656549"/>
                </a:lnTo>
                <a:lnTo>
                  <a:pt x="282793" y="438600"/>
                </a:lnTo>
                <a:lnTo>
                  <a:pt x="0" y="219750"/>
                </a:lnTo>
                <a:lnTo>
                  <a:pt x="0" y="0"/>
                </a:lnTo>
                <a:lnTo>
                  <a:pt x="566488" y="437699"/>
                </a:lnTo>
                <a:lnTo>
                  <a:pt x="0" y="876300"/>
                </a:lnTo>
                <a:close/>
              </a:path>
              <a:path w="1644015" h="876300" extrusionOk="0">
                <a:moveTo>
                  <a:pt x="538568" y="876300"/>
                </a:moveTo>
                <a:lnTo>
                  <a:pt x="538568" y="656549"/>
                </a:lnTo>
                <a:lnTo>
                  <a:pt x="821362" y="438600"/>
                </a:lnTo>
                <a:lnTo>
                  <a:pt x="538568" y="219750"/>
                </a:lnTo>
                <a:lnTo>
                  <a:pt x="538568" y="0"/>
                </a:lnTo>
                <a:lnTo>
                  <a:pt x="1105057" y="437699"/>
                </a:lnTo>
                <a:lnTo>
                  <a:pt x="538568" y="876300"/>
                </a:lnTo>
                <a:close/>
              </a:path>
              <a:path w="1644015" h="876300" extrusionOk="0">
                <a:moveTo>
                  <a:pt x="1077137" y="876300"/>
                </a:moveTo>
                <a:lnTo>
                  <a:pt x="1077137" y="656549"/>
                </a:lnTo>
                <a:lnTo>
                  <a:pt x="1359931" y="438600"/>
                </a:lnTo>
                <a:lnTo>
                  <a:pt x="1077137" y="219750"/>
                </a:lnTo>
                <a:lnTo>
                  <a:pt x="1077137" y="0"/>
                </a:lnTo>
                <a:lnTo>
                  <a:pt x="1643625" y="437699"/>
                </a:lnTo>
                <a:lnTo>
                  <a:pt x="1077137" y="876300"/>
                </a:lnTo>
                <a:close/>
              </a:path>
            </a:pathLst>
          </a:custGeom>
          <a:solidFill>
            <a:srgbClr val="B0CB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vert="horz" wrap="square" lIns="0" tIns="908229" rIns="0" bIns="0" rtlCol="0">
            <a:spAutoFit/>
          </a:bodyPr>
          <a:lstStyle/>
          <a:p>
            <a:pPr marL="4121150">
              <a:lnSpc>
                <a:spcPct val="100000"/>
              </a:lnSpc>
              <a:spcBef>
                <a:spcPts val="100"/>
              </a:spcBef>
              <a:defRPr/>
            </a:pPr>
            <a:r>
              <a:t>Фотоконкурс</a:t>
            </a:r>
            <a:r>
              <a:rPr spc="-100"/>
              <a:t> </a:t>
            </a:r>
            <a:r>
              <a:t>=</a:t>
            </a:r>
            <a:r>
              <a:rPr spc="-95"/>
              <a:t> </a:t>
            </a:r>
            <a:r>
              <a:t>Фотобанк</a:t>
            </a:r>
            <a:r>
              <a:rPr spc="-100"/>
              <a:t> </a:t>
            </a:r>
            <a:r>
              <a:rPr spc="-25"/>
              <a:t>АПК</a:t>
            </a:r>
            <a:endParaRPr/>
          </a:p>
        </p:txBody>
      </p:sp>
      <p:sp>
        <p:nvSpPr>
          <p:cNvPr id="7" name="object 7"/>
          <p:cNvSpPr txBox="1"/>
          <p:nvPr/>
        </p:nvSpPr>
        <p:spPr bwMode="auto">
          <a:xfrm>
            <a:off x="1317303" y="3275882"/>
            <a:ext cx="5577205" cy="2368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100"/>
              </a:spcBef>
              <a:defRPr/>
            </a:pP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Фотографы,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журналисты,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сотрудники предприятий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компаний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из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сферы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АПК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присылают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профессиональные</a:t>
            </a:r>
            <a:r>
              <a:rPr sz="2200" spc="-4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и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любительские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работы</a:t>
            </a:r>
            <a:r>
              <a:rPr sz="2200" spc="-4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на</a:t>
            </a:r>
            <a:r>
              <a:rPr sz="2200" spc="-4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фотоконкурс.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Множество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номинаций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призовой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фонд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-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дополнительная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мотивация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для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участия.</a:t>
            </a:r>
            <a:endParaRPr sz="2200"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 bwMode="auto">
          <a:xfrm>
            <a:off x="10814618" y="3275882"/>
            <a:ext cx="6425565" cy="275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480">
              <a:lnSpc>
                <a:spcPct val="116500"/>
              </a:lnSpc>
              <a:spcBef>
                <a:spcPts val="100"/>
              </a:spcBef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Все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работы,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полученные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ходе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конкурса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и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прошедшие</a:t>
            </a:r>
            <a:r>
              <a:rPr sz="2200" spc="-114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модерацию,</a:t>
            </a:r>
            <a:r>
              <a:rPr sz="2200" spc="-11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пополняют</a:t>
            </a:r>
            <a:r>
              <a:rPr sz="2200" spc="-114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b="1" spc="-10">
                <a:solidFill>
                  <a:srgbClr val="B0CB0C"/>
                </a:solidFill>
                <a:latin typeface="Roboto"/>
                <a:cs typeface="Roboto"/>
              </a:rPr>
              <a:t>Открытый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фотобанк</a:t>
            </a:r>
            <a:r>
              <a:rPr sz="2200" b="1" spc="-8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АПК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,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откуда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все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желающие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смогут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получить</a:t>
            </a:r>
            <a:r>
              <a:rPr sz="2200" spc="-12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качественные</a:t>
            </a:r>
            <a:r>
              <a:rPr sz="2200" spc="-12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визуальные</a:t>
            </a:r>
            <a:r>
              <a:rPr sz="2200" spc="-12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материалы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из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каждого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региона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страны.</a:t>
            </a:r>
            <a:endParaRPr sz="22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  <a:defRPr/>
            </a:pP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Минимальный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планируемый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объем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материалов</a:t>
            </a:r>
            <a:endParaRPr sz="22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-</a:t>
            </a:r>
            <a:r>
              <a:rPr sz="2200" spc="-3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не</a:t>
            </a:r>
            <a:r>
              <a:rPr sz="2200" spc="-3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менее</a:t>
            </a:r>
            <a:r>
              <a:rPr sz="2200" spc="-3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800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иллюстраций.</a:t>
            </a:r>
            <a:endParaRPr sz="22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/>
        </p:blipFill>
        <p:spPr bwMode="auto">
          <a:xfrm>
            <a:off x="12025030" y="1332838"/>
            <a:ext cx="6262969" cy="822959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/>
          <a:stretch/>
        </p:blipFill>
        <p:spPr bwMode="auto">
          <a:xfrm>
            <a:off x="15161269" y="16711"/>
            <a:ext cx="2752723" cy="100964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 bwMode="auto">
          <a:xfrm>
            <a:off x="5785939" y="3982153"/>
            <a:ext cx="255904" cy="2322830"/>
          </a:xfrm>
          <a:custGeom>
            <a:avLst/>
            <a:gdLst/>
            <a:ahLst/>
            <a:cxnLst/>
            <a:rect l="l" t="t" r="r" b="b"/>
            <a:pathLst>
              <a:path w="255904" h="2322829" extrusionOk="0">
                <a:moveTo>
                  <a:pt x="31157" y="0"/>
                </a:moveTo>
                <a:lnTo>
                  <a:pt x="64981" y="62637"/>
                </a:lnTo>
                <a:lnTo>
                  <a:pt x="79510" y="113187"/>
                </a:lnTo>
                <a:lnTo>
                  <a:pt x="89851" y="164696"/>
                </a:lnTo>
                <a:lnTo>
                  <a:pt x="96379" y="216978"/>
                </a:lnTo>
                <a:lnTo>
                  <a:pt x="99473" y="269849"/>
                </a:lnTo>
                <a:lnTo>
                  <a:pt x="99637" y="320720"/>
                </a:lnTo>
                <a:lnTo>
                  <a:pt x="97654" y="371498"/>
                </a:lnTo>
                <a:lnTo>
                  <a:pt x="94093" y="422209"/>
                </a:lnTo>
                <a:lnTo>
                  <a:pt x="89527" y="472873"/>
                </a:lnTo>
                <a:lnTo>
                  <a:pt x="84525" y="523516"/>
                </a:lnTo>
                <a:lnTo>
                  <a:pt x="79659" y="574160"/>
                </a:lnTo>
                <a:lnTo>
                  <a:pt x="75500" y="624829"/>
                </a:lnTo>
                <a:lnTo>
                  <a:pt x="72618" y="675547"/>
                </a:lnTo>
                <a:lnTo>
                  <a:pt x="71584" y="726336"/>
                </a:lnTo>
                <a:lnTo>
                  <a:pt x="72969" y="777219"/>
                </a:lnTo>
                <a:lnTo>
                  <a:pt x="77655" y="828202"/>
                </a:lnTo>
                <a:lnTo>
                  <a:pt x="86425" y="879284"/>
                </a:lnTo>
                <a:lnTo>
                  <a:pt x="99623" y="929563"/>
                </a:lnTo>
                <a:lnTo>
                  <a:pt x="117595" y="978138"/>
                </a:lnTo>
                <a:lnTo>
                  <a:pt x="140684" y="1024106"/>
                </a:lnTo>
                <a:lnTo>
                  <a:pt x="169237" y="1066565"/>
                </a:lnTo>
                <a:lnTo>
                  <a:pt x="203598" y="1104615"/>
                </a:lnTo>
                <a:lnTo>
                  <a:pt x="244113" y="1137352"/>
                </a:lnTo>
                <a:lnTo>
                  <a:pt x="249849" y="1142445"/>
                </a:lnTo>
                <a:lnTo>
                  <a:pt x="253607" y="1148295"/>
                </a:lnTo>
                <a:lnTo>
                  <a:pt x="255551" y="1154615"/>
                </a:lnTo>
                <a:lnTo>
                  <a:pt x="255849" y="1161114"/>
                </a:lnTo>
                <a:lnTo>
                  <a:pt x="255531" y="1167621"/>
                </a:lnTo>
                <a:lnTo>
                  <a:pt x="253588" y="1173957"/>
                </a:lnTo>
                <a:lnTo>
                  <a:pt x="249843" y="1179824"/>
                </a:lnTo>
                <a:lnTo>
                  <a:pt x="244113" y="1184924"/>
                </a:lnTo>
                <a:lnTo>
                  <a:pt x="208228" y="1213435"/>
                </a:lnTo>
                <a:lnTo>
                  <a:pt x="176807" y="1246497"/>
                </a:lnTo>
                <a:lnTo>
                  <a:pt x="149821" y="1283326"/>
                </a:lnTo>
                <a:lnTo>
                  <a:pt x="127243" y="1323141"/>
                </a:lnTo>
                <a:lnTo>
                  <a:pt x="109045" y="1365159"/>
                </a:lnTo>
                <a:lnTo>
                  <a:pt x="94164" y="1411369"/>
                </a:lnTo>
                <a:lnTo>
                  <a:pt x="83500" y="1458203"/>
                </a:lnTo>
                <a:lnTo>
                  <a:pt x="76541" y="1505547"/>
                </a:lnTo>
                <a:lnTo>
                  <a:pt x="72780" y="1553286"/>
                </a:lnTo>
                <a:lnTo>
                  <a:pt x="71706" y="1601305"/>
                </a:lnTo>
                <a:lnTo>
                  <a:pt x="72812" y="1649491"/>
                </a:lnTo>
                <a:lnTo>
                  <a:pt x="75587" y="1697728"/>
                </a:lnTo>
                <a:lnTo>
                  <a:pt x="79524" y="1745901"/>
                </a:lnTo>
                <a:lnTo>
                  <a:pt x="84112" y="1793897"/>
                </a:lnTo>
                <a:lnTo>
                  <a:pt x="88842" y="1841600"/>
                </a:lnTo>
                <a:lnTo>
                  <a:pt x="93574" y="1894268"/>
                </a:lnTo>
                <a:lnTo>
                  <a:pt x="97156" y="1947091"/>
                </a:lnTo>
                <a:lnTo>
                  <a:pt x="99063" y="1999924"/>
                </a:lnTo>
                <a:lnTo>
                  <a:pt x="98769" y="2052623"/>
                </a:lnTo>
                <a:lnTo>
                  <a:pt x="95749" y="2105043"/>
                </a:lnTo>
                <a:lnTo>
                  <a:pt x="89476" y="2157040"/>
                </a:lnTo>
                <a:lnTo>
                  <a:pt x="79426" y="2208469"/>
                </a:lnTo>
                <a:lnTo>
                  <a:pt x="65072" y="2259187"/>
                </a:lnTo>
                <a:lnTo>
                  <a:pt x="45888" y="2309047"/>
                </a:lnTo>
                <a:lnTo>
                  <a:pt x="31157" y="2322242"/>
                </a:lnTo>
                <a:lnTo>
                  <a:pt x="13035" y="2318865"/>
                </a:lnTo>
                <a:lnTo>
                  <a:pt x="0" y="2303953"/>
                </a:lnTo>
                <a:lnTo>
                  <a:pt x="529" y="2282543"/>
                </a:lnTo>
                <a:lnTo>
                  <a:pt x="17396" y="2238374"/>
                </a:lnTo>
                <a:lnTo>
                  <a:pt x="29984" y="2193027"/>
                </a:lnTo>
                <a:lnTo>
                  <a:pt x="38775" y="2146790"/>
                </a:lnTo>
                <a:lnTo>
                  <a:pt x="44251" y="2099951"/>
                </a:lnTo>
                <a:lnTo>
                  <a:pt x="46894" y="2052800"/>
                </a:lnTo>
                <a:lnTo>
                  <a:pt x="47187" y="2005625"/>
                </a:lnTo>
                <a:lnTo>
                  <a:pt x="45332" y="1953549"/>
                </a:lnTo>
                <a:lnTo>
                  <a:pt x="41767" y="1901502"/>
                </a:lnTo>
                <a:lnTo>
                  <a:pt x="37111" y="1849476"/>
                </a:lnTo>
                <a:lnTo>
                  <a:pt x="31983" y="1797462"/>
                </a:lnTo>
                <a:lnTo>
                  <a:pt x="27002" y="1745452"/>
                </a:lnTo>
                <a:lnTo>
                  <a:pt x="22788" y="1693438"/>
                </a:lnTo>
                <a:lnTo>
                  <a:pt x="19959" y="1641411"/>
                </a:lnTo>
                <a:lnTo>
                  <a:pt x="19134" y="1589364"/>
                </a:lnTo>
                <a:lnTo>
                  <a:pt x="20933" y="1537286"/>
                </a:lnTo>
                <a:lnTo>
                  <a:pt x="25974" y="1485171"/>
                </a:lnTo>
                <a:lnTo>
                  <a:pt x="35070" y="1432651"/>
                </a:lnTo>
                <a:lnTo>
                  <a:pt x="48558" y="1381056"/>
                </a:lnTo>
                <a:lnTo>
                  <a:pt x="66642" y="1331077"/>
                </a:lnTo>
                <a:lnTo>
                  <a:pt x="89528" y="1283403"/>
                </a:lnTo>
                <a:lnTo>
                  <a:pt x="117419" y="1238725"/>
                </a:lnTo>
                <a:lnTo>
                  <a:pt x="150521" y="1197732"/>
                </a:lnTo>
                <a:lnTo>
                  <a:pt x="189037" y="1161114"/>
                </a:lnTo>
                <a:lnTo>
                  <a:pt x="153443" y="1127901"/>
                </a:lnTo>
                <a:lnTo>
                  <a:pt x="122182" y="1090760"/>
                </a:lnTo>
                <a:lnTo>
                  <a:pt x="95332" y="1050147"/>
                </a:lnTo>
                <a:lnTo>
                  <a:pt x="72969" y="1006517"/>
                </a:lnTo>
                <a:lnTo>
                  <a:pt x="55250" y="961545"/>
                </a:lnTo>
                <a:lnTo>
                  <a:pt x="41618" y="915827"/>
                </a:lnTo>
                <a:lnTo>
                  <a:pt x="31667" y="869477"/>
                </a:lnTo>
                <a:lnTo>
                  <a:pt x="24987" y="822609"/>
                </a:lnTo>
                <a:lnTo>
                  <a:pt x="21170" y="775337"/>
                </a:lnTo>
                <a:lnTo>
                  <a:pt x="19808" y="727775"/>
                </a:lnTo>
                <a:lnTo>
                  <a:pt x="20491" y="680037"/>
                </a:lnTo>
                <a:lnTo>
                  <a:pt x="22813" y="632237"/>
                </a:lnTo>
                <a:lnTo>
                  <a:pt x="26364" y="584489"/>
                </a:lnTo>
                <a:lnTo>
                  <a:pt x="30736" y="536906"/>
                </a:lnTo>
                <a:lnTo>
                  <a:pt x="35677" y="487216"/>
                </a:lnTo>
                <a:lnTo>
                  <a:pt x="40413" y="437005"/>
                </a:lnTo>
                <a:lnTo>
                  <a:pt x="44357" y="386466"/>
                </a:lnTo>
                <a:lnTo>
                  <a:pt x="46923" y="335792"/>
                </a:lnTo>
                <a:lnTo>
                  <a:pt x="47523" y="285175"/>
                </a:lnTo>
                <a:lnTo>
                  <a:pt x="45573" y="234808"/>
                </a:lnTo>
                <a:lnTo>
                  <a:pt x="40484" y="184883"/>
                </a:lnTo>
                <a:lnTo>
                  <a:pt x="31672" y="135592"/>
                </a:lnTo>
                <a:lnTo>
                  <a:pt x="18549" y="87129"/>
                </a:lnTo>
                <a:lnTo>
                  <a:pt x="529" y="39685"/>
                </a:lnTo>
                <a:lnTo>
                  <a:pt x="0" y="18255"/>
                </a:lnTo>
                <a:lnTo>
                  <a:pt x="13035" y="3351"/>
                </a:lnTo>
                <a:lnTo>
                  <a:pt x="31157" y="0"/>
                </a:lnTo>
                <a:close/>
              </a:path>
            </a:pathLst>
          </a:custGeom>
          <a:solidFill>
            <a:srgbClr val="B0CB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 bwMode="auto">
          <a:xfrm>
            <a:off x="1038034" y="1091220"/>
            <a:ext cx="64770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06925" algn="l"/>
                <a:tab pos="5103495" algn="l"/>
              </a:tabLst>
              <a:defRPr/>
            </a:pPr>
            <a:r>
              <a:rPr sz="4800" spc="-10">
                <a:solidFill>
                  <a:srgbClr val="B0CB0C"/>
                </a:solidFill>
              </a:rPr>
              <a:t>Медиапроекты</a:t>
            </a:r>
            <a:r>
              <a:rPr sz="4800">
                <a:solidFill>
                  <a:srgbClr val="B0CB0C"/>
                </a:solidFill>
              </a:rPr>
              <a:t>	</a:t>
            </a:r>
            <a:r>
              <a:rPr sz="4800" spc="-50">
                <a:solidFill>
                  <a:srgbClr val="B0CB0C"/>
                </a:solidFill>
              </a:rPr>
              <a:t>в</a:t>
            </a:r>
            <a:r>
              <a:rPr sz="4800">
                <a:solidFill>
                  <a:srgbClr val="B0CB0C"/>
                </a:solidFill>
              </a:rPr>
              <a:t>	</a:t>
            </a:r>
            <a:r>
              <a:rPr sz="4800" spc="-25">
                <a:solidFill>
                  <a:srgbClr val="B0CB0C"/>
                </a:solidFill>
              </a:rPr>
              <a:t>СМИ</a:t>
            </a:r>
            <a:endParaRPr sz="4800"/>
          </a:p>
        </p:txBody>
      </p:sp>
      <p:sp>
        <p:nvSpPr>
          <p:cNvPr id="6" name="object 6"/>
          <p:cNvSpPr txBox="1"/>
          <p:nvPr/>
        </p:nvSpPr>
        <p:spPr bwMode="auto">
          <a:xfrm>
            <a:off x="2178482" y="3990996"/>
            <a:ext cx="2872105" cy="66548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80"/>
              </a:spcBef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Лучший</a:t>
            </a:r>
            <a:r>
              <a:rPr sz="2200" spc="-8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медиапроект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2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СМИ</a:t>
            </a:r>
            <a:endParaRPr sz="2200"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 bwMode="auto">
          <a:xfrm>
            <a:off x="1194063" y="3990959"/>
            <a:ext cx="678180" cy="678180"/>
          </a:xfrm>
          <a:prstGeom prst="rect">
            <a:avLst/>
          </a:prstGeom>
          <a:solidFill>
            <a:srgbClr val="B0CB0C"/>
          </a:solidFill>
        </p:spPr>
        <p:txBody>
          <a:bodyPr vert="horz" wrap="square" lIns="0" tIns="181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30"/>
              </a:spcBef>
              <a:defRPr/>
            </a:pPr>
            <a:r>
              <a:rPr sz="1800" b="1" spc="-50">
                <a:solidFill>
                  <a:srgbClr val="FFFFFF"/>
                </a:solidFill>
                <a:latin typeface="Roboto"/>
                <a:cs typeface="Roboto"/>
              </a:rPr>
              <a:t>1</a:t>
            </a:r>
            <a:endParaRPr sz="1800"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 bwMode="auto">
          <a:xfrm>
            <a:off x="1194063" y="5287853"/>
            <a:ext cx="678180" cy="678180"/>
          </a:xfrm>
          <a:prstGeom prst="rect">
            <a:avLst/>
          </a:prstGeom>
          <a:solidFill>
            <a:srgbClr val="B0CB0C"/>
          </a:solidFill>
        </p:spPr>
        <p:txBody>
          <a:bodyPr vert="horz" wrap="square" lIns="0" tIns="181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30"/>
              </a:spcBef>
              <a:defRPr/>
            </a:pPr>
            <a:r>
              <a:rPr sz="1800" b="1" spc="-50">
                <a:solidFill>
                  <a:srgbClr val="FFFFFF"/>
                </a:solidFill>
                <a:latin typeface="Roboto"/>
                <a:cs typeface="Roboto"/>
              </a:rPr>
              <a:t>2</a:t>
            </a:r>
            <a:endParaRPr sz="1800"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 bwMode="auto">
          <a:xfrm>
            <a:off x="1214173" y="7880115"/>
            <a:ext cx="678180" cy="678180"/>
          </a:xfrm>
          <a:prstGeom prst="rect">
            <a:avLst/>
          </a:prstGeom>
          <a:solidFill>
            <a:srgbClr val="B0CB0C"/>
          </a:solidFill>
        </p:spPr>
        <p:txBody>
          <a:bodyPr vert="horz" wrap="square" lIns="0" tIns="181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30"/>
              </a:spcBef>
              <a:defRPr/>
            </a:pPr>
            <a:r>
              <a:rPr sz="1800" b="1" spc="-50">
                <a:solidFill>
                  <a:srgbClr val="FFFFFF"/>
                </a:solidFill>
                <a:latin typeface="Roboto"/>
                <a:cs typeface="Roboto"/>
              </a:rPr>
              <a:t>3</a:t>
            </a:r>
            <a:endParaRPr sz="1800"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 bwMode="auto">
          <a:xfrm>
            <a:off x="1016000" y="2787094"/>
            <a:ext cx="2515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3600" b="1" spc="-10">
                <a:solidFill>
                  <a:srgbClr val="1F2020"/>
                </a:solidFill>
                <a:latin typeface="Roboto"/>
                <a:cs typeface="Roboto"/>
              </a:rPr>
              <a:t>Номинации</a:t>
            </a:r>
            <a:endParaRPr sz="3600">
              <a:latin typeface="Roboto"/>
              <a:cs typeface="Roboto"/>
            </a:endParaRPr>
          </a:p>
        </p:txBody>
      </p:sp>
      <p:sp>
        <p:nvSpPr>
          <p:cNvPr id="11" name="object 11"/>
          <p:cNvSpPr txBox="1"/>
          <p:nvPr/>
        </p:nvSpPr>
        <p:spPr bwMode="auto">
          <a:xfrm>
            <a:off x="2178482" y="5248387"/>
            <a:ext cx="2661285" cy="66548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80"/>
              </a:spcBef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Лучшая</a:t>
            </a:r>
            <a:r>
              <a:rPr sz="2200" spc="-8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публикация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по</a:t>
            </a:r>
            <a:r>
              <a:rPr sz="2200" spc="-3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теме</a:t>
            </a:r>
            <a:r>
              <a:rPr sz="2200" spc="-3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АПК</a:t>
            </a:r>
            <a:endParaRPr sz="2200">
              <a:latin typeface="Roboto"/>
              <a:cs typeface="Roboto"/>
            </a:endParaRPr>
          </a:p>
        </p:txBody>
      </p:sp>
      <p:sp>
        <p:nvSpPr>
          <p:cNvPr id="12" name="object 12"/>
          <p:cNvSpPr txBox="1"/>
          <p:nvPr/>
        </p:nvSpPr>
        <p:spPr bwMode="auto">
          <a:xfrm>
            <a:off x="2198593" y="7840132"/>
            <a:ext cx="2854325" cy="66548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80"/>
              </a:spcBef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Лучший</a:t>
            </a:r>
            <a:r>
              <a:rPr sz="2200" spc="-4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блог</a:t>
            </a:r>
            <a:r>
              <a:rPr sz="2200" spc="-4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о</a:t>
            </a:r>
            <a:r>
              <a:rPr sz="2200" spc="-4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0">
                <a:solidFill>
                  <a:srgbClr val="1F2020"/>
                </a:solidFill>
                <a:latin typeface="Roboto"/>
                <a:cs typeface="Roboto"/>
              </a:rPr>
              <a:t>жизни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за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городом</a:t>
            </a:r>
            <a:endParaRPr sz="2200">
              <a:latin typeface="Roboto"/>
              <a:cs typeface="Robot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/>
          <a:stretch/>
        </p:blipFill>
        <p:spPr bwMode="auto">
          <a:xfrm>
            <a:off x="6820296" y="3929054"/>
            <a:ext cx="85725" cy="8572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/>
          <a:stretch/>
        </p:blipFill>
        <p:spPr bwMode="auto">
          <a:xfrm>
            <a:off x="6820296" y="4319579"/>
            <a:ext cx="85725" cy="8572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/>
          <a:stretch/>
        </p:blipFill>
        <p:spPr bwMode="auto">
          <a:xfrm>
            <a:off x="6820296" y="5100629"/>
            <a:ext cx="85725" cy="8572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/>
          <a:stretch/>
        </p:blipFill>
        <p:spPr bwMode="auto">
          <a:xfrm>
            <a:off x="6820296" y="5491154"/>
            <a:ext cx="85725" cy="8572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/>
          <a:stretch/>
        </p:blipFill>
        <p:spPr bwMode="auto">
          <a:xfrm>
            <a:off x="6820296" y="5881679"/>
            <a:ext cx="85725" cy="85725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 bwMode="auto">
          <a:xfrm>
            <a:off x="6670375" y="2787094"/>
            <a:ext cx="4582795" cy="3677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3600" b="1" spc="-10">
                <a:solidFill>
                  <a:srgbClr val="1F2020"/>
                </a:solidFill>
                <a:latin typeface="Roboto"/>
                <a:cs typeface="Roboto"/>
              </a:rPr>
              <a:t>Критерии</a:t>
            </a:r>
            <a:endParaRPr sz="3600">
              <a:latin typeface="Roboto"/>
              <a:cs typeface="Roboto"/>
            </a:endParaRPr>
          </a:p>
          <a:p>
            <a:pPr marL="376555" marR="5080">
              <a:lnSpc>
                <a:spcPct val="116500"/>
              </a:lnSpc>
              <a:spcBef>
                <a:spcPts val="2910"/>
              </a:spcBef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Уровень</a:t>
            </a:r>
            <a:r>
              <a:rPr sz="2200" spc="-114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раскрытия</a:t>
            </a:r>
            <a:r>
              <a:rPr sz="2200" spc="-11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материала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Уровень</a:t>
            </a:r>
            <a:r>
              <a:rPr sz="2200" spc="-9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владения</a:t>
            </a:r>
            <a:r>
              <a:rPr sz="2200" spc="-9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понятийным аппаратом</a:t>
            </a:r>
            <a:endParaRPr sz="2200">
              <a:latin typeface="Roboto"/>
              <a:cs typeface="Roboto"/>
            </a:endParaRPr>
          </a:p>
          <a:p>
            <a:pPr marL="376555" marR="826769">
              <a:lnSpc>
                <a:spcPct val="116500"/>
              </a:lnSpc>
              <a:defRPr/>
            </a:pP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Актуальность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0">
                <a:solidFill>
                  <a:srgbClr val="1F2020"/>
                </a:solidFill>
                <a:latin typeface="Roboto"/>
                <a:cs typeface="Roboto"/>
              </a:rPr>
              <a:t>темы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Охват</a:t>
            </a:r>
            <a:r>
              <a:rPr sz="2200" spc="-4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4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регионах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Влияние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на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продвижение</a:t>
            </a:r>
            <a:endParaRPr sz="2200">
              <a:latin typeface="Roboto"/>
              <a:cs typeface="Roboto"/>
            </a:endParaRPr>
          </a:p>
          <a:p>
            <a:pPr marL="376555">
              <a:lnSpc>
                <a:spcPct val="100000"/>
              </a:lnSpc>
              <a:spcBef>
                <a:spcPts val="434"/>
              </a:spcBef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тематики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АПК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медиасфере</a:t>
            </a:r>
            <a:endParaRPr sz="2200">
              <a:latin typeface="Roboto"/>
              <a:cs typeface="Roboto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/>
          <a:stretch/>
        </p:blipFill>
        <p:spPr bwMode="auto">
          <a:xfrm>
            <a:off x="6930725" y="7549377"/>
            <a:ext cx="85725" cy="85725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 bwMode="auto">
          <a:xfrm>
            <a:off x="7145286" y="7325851"/>
            <a:ext cx="3871595" cy="2368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100"/>
              </a:spcBef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Совокупные</a:t>
            </a:r>
            <a:r>
              <a:rPr sz="2200" spc="-8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охваты</a:t>
            </a:r>
            <a:r>
              <a:rPr sz="2200" spc="-8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блога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из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всех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социальных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сетей,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Качество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техническая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сложность</a:t>
            </a:r>
            <a:r>
              <a:rPr sz="2200" spc="-10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контента, Художественность</a:t>
            </a:r>
            <a:r>
              <a:rPr sz="2200" spc="2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и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оригинальность</a:t>
            </a:r>
            <a:endParaRPr sz="2200">
              <a:latin typeface="Roboto"/>
              <a:cs typeface="Roboto"/>
            </a:endParaRPr>
          </a:p>
        </p:txBody>
      </p:sp>
      <p:pic>
        <p:nvPicPr>
          <p:cNvPr id="21" name="object 21"/>
          <p:cNvPicPr/>
          <p:nvPr/>
        </p:nvPicPr>
        <p:blipFill>
          <a:blip r:embed="rId5"/>
          <a:stretch/>
        </p:blipFill>
        <p:spPr bwMode="auto">
          <a:xfrm>
            <a:off x="6930725" y="8330427"/>
            <a:ext cx="85725" cy="8572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/>
          <a:stretch/>
        </p:blipFill>
        <p:spPr bwMode="auto">
          <a:xfrm>
            <a:off x="6930725" y="9111477"/>
            <a:ext cx="85725" cy="85725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 bwMode="auto">
          <a:xfrm>
            <a:off x="5638482" y="7442753"/>
            <a:ext cx="255904" cy="2322830"/>
          </a:xfrm>
          <a:custGeom>
            <a:avLst/>
            <a:gdLst/>
            <a:ahLst/>
            <a:cxnLst/>
            <a:rect l="l" t="t" r="r" b="b"/>
            <a:pathLst>
              <a:path w="255904" h="2322829" extrusionOk="0">
                <a:moveTo>
                  <a:pt x="224692" y="2322242"/>
                </a:moveTo>
                <a:lnTo>
                  <a:pt x="190867" y="2259605"/>
                </a:lnTo>
                <a:lnTo>
                  <a:pt x="176338" y="2209054"/>
                </a:lnTo>
                <a:lnTo>
                  <a:pt x="165998" y="2157546"/>
                </a:lnTo>
                <a:lnTo>
                  <a:pt x="159469" y="2105264"/>
                </a:lnTo>
                <a:lnTo>
                  <a:pt x="156376" y="2052393"/>
                </a:lnTo>
                <a:lnTo>
                  <a:pt x="156212" y="2001522"/>
                </a:lnTo>
                <a:lnTo>
                  <a:pt x="158195" y="1950743"/>
                </a:lnTo>
                <a:lnTo>
                  <a:pt x="161755" y="1900033"/>
                </a:lnTo>
                <a:lnTo>
                  <a:pt x="166322" y="1849369"/>
                </a:lnTo>
                <a:lnTo>
                  <a:pt x="171324" y="1798726"/>
                </a:lnTo>
                <a:lnTo>
                  <a:pt x="176190" y="1748081"/>
                </a:lnTo>
                <a:lnTo>
                  <a:pt x="180349" y="1697412"/>
                </a:lnTo>
                <a:lnTo>
                  <a:pt x="183231" y="1646695"/>
                </a:lnTo>
                <a:lnTo>
                  <a:pt x="184265" y="1595906"/>
                </a:lnTo>
                <a:lnTo>
                  <a:pt x="182880" y="1545023"/>
                </a:lnTo>
                <a:lnTo>
                  <a:pt x="178193" y="1494040"/>
                </a:lnTo>
                <a:lnTo>
                  <a:pt x="169424" y="1442958"/>
                </a:lnTo>
                <a:lnTo>
                  <a:pt x="156225" y="1392679"/>
                </a:lnTo>
                <a:lnTo>
                  <a:pt x="138254" y="1344104"/>
                </a:lnTo>
                <a:lnTo>
                  <a:pt x="115164" y="1298136"/>
                </a:lnTo>
                <a:lnTo>
                  <a:pt x="86612" y="1255676"/>
                </a:lnTo>
                <a:lnTo>
                  <a:pt x="52250" y="1217627"/>
                </a:lnTo>
                <a:lnTo>
                  <a:pt x="11736" y="1184890"/>
                </a:lnTo>
                <a:lnTo>
                  <a:pt x="5999" y="1179797"/>
                </a:lnTo>
                <a:lnTo>
                  <a:pt x="2242" y="1173947"/>
                </a:lnTo>
                <a:lnTo>
                  <a:pt x="298" y="1167627"/>
                </a:lnTo>
                <a:lnTo>
                  <a:pt x="0" y="1161128"/>
                </a:lnTo>
                <a:lnTo>
                  <a:pt x="318" y="1154620"/>
                </a:lnTo>
                <a:lnTo>
                  <a:pt x="2260" y="1148285"/>
                </a:lnTo>
                <a:lnTo>
                  <a:pt x="6006" y="1142418"/>
                </a:lnTo>
                <a:lnTo>
                  <a:pt x="11736" y="1137318"/>
                </a:lnTo>
                <a:lnTo>
                  <a:pt x="47620" y="1108807"/>
                </a:lnTo>
                <a:lnTo>
                  <a:pt x="79042" y="1075745"/>
                </a:lnTo>
                <a:lnTo>
                  <a:pt x="106027" y="1038915"/>
                </a:lnTo>
                <a:lnTo>
                  <a:pt x="128606" y="999100"/>
                </a:lnTo>
                <a:lnTo>
                  <a:pt x="146804" y="957083"/>
                </a:lnTo>
                <a:lnTo>
                  <a:pt x="161684" y="910873"/>
                </a:lnTo>
                <a:lnTo>
                  <a:pt x="172349" y="864039"/>
                </a:lnTo>
                <a:lnTo>
                  <a:pt x="179308" y="816695"/>
                </a:lnTo>
                <a:lnTo>
                  <a:pt x="183069" y="768956"/>
                </a:lnTo>
                <a:lnTo>
                  <a:pt x="184143" y="720936"/>
                </a:lnTo>
                <a:lnTo>
                  <a:pt x="183037" y="672751"/>
                </a:lnTo>
                <a:lnTo>
                  <a:pt x="180261" y="624514"/>
                </a:lnTo>
                <a:lnTo>
                  <a:pt x="176325" y="576341"/>
                </a:lnTo>
                <a:lnTo>
                  <a:pt x="171737" y="528345"/>
                </a:lnTo>
                <a:lnTo>
                  <a:pt x="167007" y="480641"/>
                </a:lnTo>
                <a:lnTo>
                  <a:pt x="162275" y="427973"/>
                </a:lnTo>
                <a:lnTo>
                  <a:pt x="158693" y="375151"/>
                </a:lnTo>
                <a:lnTo>
                  <a:pt x="156786" y="322318"/>
                </a:lnTo>
                <a:lnTo>
                  <a:pt x="157080" y="269619"/>
                </a:lnTo>
                <a:lnTo>
                  <a:pt x="160100" y="217198"/>
                </a:lnTo>
                <a:lnTo>
                  <a:pt x="166372" y="165202"/>
                </a:lnTo>
                <a:lnTo>
                  <a:pt x="176423" y="113772"/>
                </a:lnTo>
                <a:lnTo>
                  <a:pt x="190777" y="63055"/>
                </a:lnTo>
                <a:lnTo>
                  <a:pt x="209961" y="13195"/>
                </a:lnTo>
                <a:lnTo>
                  <a:pt x="224692" y="0"/>
                </a:lnTo>
                <a:lnTo>
                  <a:pt x="242814" y="3376"/>
                </a:lnTo>
                <a:lnTo>
                  <a:pt x="255849" y="18288"/>
                </a:lnTo>
                <a:lnTo>
                  <a:pt x="255320" y="39699"/>
                </a:lnTo>
                <a:lnTo>
                  <a:pt x="238452" y="83868"/>
                </a:lnTo>
                <a:lnTo>
                  <a:pt x="225864" y="129215"/>
                </a:lnTo>
                <a:lnTo>
                  <a:pt x="217074" y="175452"/>
                </a:lnTo>
                <a:lnTo>
                  <a:pt x="211598" y="222290"/>
                </a:lnTo>
                <a:lnTo>
                  <a:pt x="208955" y="269442"/>
                </a:lnTo>
                <a:lnTo>
                  <a:pt x="208662" y="316617"/>
                </a:lnTo>
                <a:lnTo>
                  <a:pt x="210517" y="368693"/>
                </a:lnTo>
                <a:lnTo>
                  <a:pt x="214082" y="420740"/>
                </a:lnTo>
                <a:lnTo>
                  <a:pt x="218738" y="472766"/>
                </a:lnTo>
                <a:lnTo>
                  <a:pt x="223866" y="524780"/>
                </a:lnTo>
                <a:lnTo>
                  <a:pt x="228846" y="576789"/>
                </a:lnTo>
                <a:lnTo>
                  <a:pt x="233061" y="628804"/>
                </a:lnTo>
                <a:lnTo>
                  <a:pt x="235890" y="680830"/>
                </a:lnTo>
                <a:lnTo>
                  <a:pt x="236715" y="732878"/>
                </a:lnTo>
                <a:lnTo>
                  <a:pt x="234916" y="784955"/>
                </a:lnTo>
                <a:lnTo>
                  <a:pt x="229875" y="837071"/>
                </a:lnTo>
                <a:lnTo>
                  <a:pt x="220779" y="889591"/>
                </a:lnTo>
                <a:lnTo>
                  <a:pt x="207291" y="941186"/>
                </a:lnTo>
                <a:lnTo>
                  <a:pt x="189206" y="991165"/>
                </a:lnTo>
                <a:lnTo>
                  <a:pt x="166321" y="1038839"/>
                </a:lnTo>
                <a:lnTo>
                  <a:pt x="138429" y="1083517"/>
                </a:lnTo>
                <a:lnTo>
                  <a:pt x="105328" y="1124510"/>
                </a:lnTo>
                <a:lnTo>
                  <a:pt x="66812" y="1161128"/>
                </a:lnTo>
                <a:lnTo>
                  <a:pt x="102406" y="1194341"/>
                </a:lnTo>
                <a:lnTo>
                  <a:pt x="133666" y="1231482"/>
                </a:lnTo>
                <a:lnTo>
                  <a:pt x="160517" y="1272095"/>
                </a:lnTo>
                <a:lnTo>
                  <a:pt x="182880" y="1315725"/>
                </a:lnTo>
                <a:lnTo>
                  <a:pt x="200599" y="1360696"/>
                </a:lnTo>
                <a:lnTo>
                  <a:pt x="214230" y="1406414"/>
                </a:lnTo>
                <a:lnTo>
                  <a:pt x="224182" y="1452764"/>
                </a:lnTo>
                <a:lnTo>
                  <a:pt x="230862" y="1499632"/>
                </a:lnTo>
                <a:lnTo>
                  <a:pt x="234679" y="1546904"/>
                </a:lnTo>
                <a:lnTo>
                  <a:pt x="236041" y="1594467"/>
                </a:lnTo>
                <a:lnTo>
                  <a:pt x="235357" y="1642205"/>
                </a:lnTo>
                <a:lnTo>
                  <a:pt x="233036" y="1690005"/>
                </a:lnTo>
                <a:lnTo>
                  <a:pt x="229485" y="1737753"/>
                </a:lnTo>
                <a:lnTo>
                  <a:pt x="225113" y="1785336"/>
                </a:lnTo>
                <a:lnTo>
                  <a:pt x="220171" y="1835026"/>
                </a:lnTo>
                <a:lnTo>
                  <a:pt x="215435" y="1885237"/>
                </a:lnTo>
                <a:lnTo>
                  <a:pt x="211492" y="1935776"/>
                </a:lnTo>
                <a:lnTo>
                  <a:pt x="208926" y="1986450"/>
                </a:lnTo>
                <a:lnTo>
                  <a:pt x="208325" y="2037067"/>
                </a:lnTo>
                <a:lnTo>
                  <a:pt x="210276" y="2087434"/>
                </a:lnTo>
                <a:lnTo>
                  <a:pt x="215364" y="2137359"/>
                </a:lnTo>
                <a:lnTo>
                  <a:pt x="224177" y="2186650"/>
                </a:lnTo>
                <a:lnTo>
                  <a:pt x="237300" y="2235113"/>
                </a:lnTo>
                <a:lnTo>
                  <a:pt x="255320" y="2282557"/>
                </a:lnTo>
                <a:lnTo>
                  <a:pt x="255849" y="2303986"/>
                </a:lnTo>
                <a:lnTo>
                  <a:pt x="242814" y="2318891"/>
                </a:lnTo>
                <a:lnTo>
                  <a:pt x="224692" y="2322242"/>
                </a:lnTo>
                <a:close/>
              </a:path>
            </a:pathLst>
          </a:custGeom>
          <a:solidFill>
            <a:srgbClr val="B0CB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/>
        </p:blipFill>
        <p:spPr bwMode="auto">
          <a:xfrm>
            <a:off x="360819" y="2038867"/>
            <a:ext cx="5257798" cy="82481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 bwMode="auto">
          <a:xfrm>
            <a:off x="536598" y="607101"/>
            <a:ext cx="128003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43705" algn="l"/>
                <a:tab pos="10264775" algn="l"/>
              </a:tabLst>
              <a:defRPr/>
            </a:pPr>
            <a:r>
              <a:rPr sz="4800" spc="-10">
                <a:solidFill>
                  <a:srgbClr val="B0CB0C"/>
                </a:solidFill>
              </a:rPr>
              <a:t>Студенческие</a:t>
            </a:r>
            <a:r>
              <a:rPr sz="4800">
                <a:solidFill>
                  <a:srgbClr val="B0CB0C"/>
                </a:solidFill>
              </a:rPr>
              <a:t>	</a:t>
            </a:r>
            <a:r>
              <a:rPr sz="4800" spc="-10">
                <a:solidFill>
                  <a:srgbClr val="B0CB0C"/>
                </a:solidFill>
              </a:rPr>
              <a:t>коммуникационные</a:t>
            </a:r>
            <a:r>
              <a:rPr sz="4800">
                <a:solidFill>
                  <a:srgbClr val="B0CB0C"/>
                </a:solidFill>
              </a:rPr>
              <a:t>	</a:t>
            </a:r>
            <a:r>
              <a:rPr sz="4800" spc="-10">
                <a:solidFill>
                  <a:srgbClr val="B0CB0C"/>
                </a:solidFill>
              </a:rPr>
              <a:t>проекты</a:t>
            </a:r>
            <a:endParaRPr sz="4800"/>
          </a:p>
        </p:txBody>
      </p:sp>
      <p:pic>
        <p:nvPicPr>
          <p:cNvPr id="4" name="object 4"/>
          <p:cNvPicPr/>
          <p:nvPr/>
        </p:nvPicPr>
        <p:blipFill>
          <a:blip r:embed="rId3"/>
          <a:stretch/>
        </p:blipFill>
        <p:spPr bwMode="auto">
          <a:xfrm>
            <a:off x="15201900" y="157240"/>
            <a:ext cx="2752723" cy="10096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/>
          <a:stretch/>
        </p:blipFill>
        <p:spPr bwMode="auto">
          <a:xfrm>
            <a:off x="7221230" y="6002456"/>
            <a:ext cx="85725" cy="857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/>
          <a:stretch/>
        </p:blipFill>
        <p:spPr bwMode="auto">
          <a:xfrm>
            <a:off x="7221230" y="6392981"/>
            <a:ext cx="85725" cy="8572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/>
          <a:stretch/>
        </p:blipFill>
        <p:spPr bwMode="auto">
          <a:xfrm>
            <a:off x="7221230" y="6783506"/>
            <a:ext cx="85725" cy="8572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/>
          <a:stretch/>
        </p:blipFill>
        <p:spPr bwMode="auto">
          <a:xfrm>
            <a:off x="7221230" y="7174031"/>
            <a:ext cx="85725" cy="8572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/>
          <a:stretch/>
        </p:blipFill>
        <p:spPr bwMode="auto">
          <a:xfrm>
            <a:off x="7221230" y="7955081"/>
            <a:ext cx="85725" cy="8572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/>
          <a:stretch/>
        </p:blipFill>
        <p:spPr bwMode="auto">
          <a:xfrm>
            <a:off x="7221230" y="8345606"/>
            <a:ext cx="85725" cy="8572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5"/>
              </a:spcBef>
              <a:defRPr/>
            </a:pPr>
            <a:r>
              <a:t>Лучшее</a:t>
            </a:r>
            <a:r>
              <a:rPr spc="-150"/>
              <a:t> </a:t>
            </a:r>
            <a:r>
              <a:t>решение</a:t>
            </a:r>
            <a:r>
              <a:rPr spc="-145"/>
              <a:t> </a:t>
            </a:r>
            <a:r>
              <a:rPr spc="-25"/>
              <a:t>для</a:t>
            </a:r>
            <a:endParaRPr/>
          </a:p>
          <a:p>
            <a:pPr marL="12700">
              <a:lnSpc>
                <a:spcPct val="100000"/>
              </a:lnSpc>
              <a:spcBef>
                <a:spcPts val="254"/>
              </a:spcBef>
              <a:defRPr/>
            </a:pPr>
            <a:r>
              <a:rPr spc="-10"/>
              <a:t>коммуникационного</a:t>
            </a:r>
            <a:r>
              <a:rPr spc="-165"/>
              <a:t> </a:t>
            </a:r>
            <a:r>
              <a:t>проекта</a:t>
            </a:r>
            <a:r>
              <a:rPr spc="-160"/>
              <a:t> </a:t>
            </a:r>
            <a:r>
              <a:rPr spc="-25"/>
              <a:t>АПК</a:t>
            </a:r>
            <a:endParaRPr/>
          </a:p>
          <a:p>
            <a:pPr marL="12700">
              <a:lnSpc>
                <a:spcPct val="100000"/>
              </a:lnSpc>
              <a:spcBef>
                <a:spcPts val="2300"/>
              </a:spcBef>
              <a:defRPr/>
            </a:pPr>
            <a:r>
              <a:rPr sz="2200" b="0">
                <a:latin typeface="Roboto"/>
                <a:cs typeface="Roboto"/>
              </a:rPr>
              <a:t>Решение</a:t>
            </a:r>
            <a:r>
              <a:rPr sz="2200" b="0" spc="-60">
                <a:latin typeface="Roboto"/>
                <a:cs typeface="Roboto"/>
              </a:rPr>
              <a:t> </a:t>
            </a:r>
            <a:r>
              <a:rPr sz="2200" b="0">
                <a:latin typeface="Roboto"/>
                <a:cs typeface="Roboto"/>
              </a:rPr>
              <a:t>реального</a:t>
            </a:r>
            <a:r>
              <a:rPr sz="2200" b="0" spc="-55">
                <a:latin typeface="Roboto"/>
                <a:cs typeface="Roboto"/>
              </a:rPr>
              <a:t> </a:t>
            </a:r>
            <a:r>
              <a:rPr sz="2200" b="0">
                <a:latin typeface="Roboto"/>
                <a:cs typeface="Roboto"/>
              </a:rPr>
              <a:t>кейса</a:t>
            </a:r>
            <a:r>
              <a:rPr sz="2200" b="0" spc="-55">
                <a:latin typeface="Roboto"/>
                <a:cs typeface="Roboto"/>
              </a:rPr>
              <a:t> </a:t>
            </a:r>
            <a:r>
              <a:rPr sz="2200" b="0">
                <a:latin typeface="Roboto"/>
                <a:cs typeface="Roboto"/>
              </a:rPr>
              <a:t>от</a:t>
            </a:r>
            <a:r>
              <a:rPr sz="2200" b="0" spc="-55">
                <a:latin typeface="Roboto"/>
                <a:cs typeface="Roboto"/>
              </a:rPr>
              <a:t> </a:t>
            </a:r>
            <a:r>
              <a:rPr sz="2200" b="0" spc="-10">
                <a:latin typeface="Roboto"/>
                <a:cs typeface="Roboto"/>
              </a:rPr>
              <a:t>компании/организации</a:t>
            </a: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defRPr/>
            </a:pP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1989"/>
              </a:spcBef>
              <a:defRPr/>
            </a:pPr>
            <a:endParaRPr sz="22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defRPr/>
            </a:pPr>
            <a:r>
              <a:rPr spc="-10"/>
              <a:t>Критерии</a:t>
            </a:r>
            <a:endParaRPr/>
          </a:p>
          <a:p>
            <a:pPr marL="556260" marR="2787015" indent="-69215">
              <a:lnSpc>
                <a:spcPct val="116500"/>
              </a:lnSpc>
              <a:spcBef>
                <a:spcPts val="1000"/>
              </a:spcBef>
              <a:defRPr/>
            </a:pPr>
            <a:r>
              <a:rPr sz="2200" b="0" spc="-10">
                <a:latin typeface="Roboto"/>
                <a:cs typeface="Roboto"/>
              </a:rPr>
              <a:t>Аналитическое</a:t>
            </a:r>
            <a:r>
              <a:rPr sz="2200" b="0" spc="-60">
                <a:latin typeface="Roboto"/>
                <a:cs typeface="Roboto"/>
              </a:rPr>
              <a:t> </a:t>
            </a:r>
            <a:r>
              <a:rPr sz="2200" b="0">
                <a:latin typeface="Roboto"/>
                <a:cs typeface="Roboto"/>
              </a:rPr>
              <a:t>обоснование</a:t>
            </a:r>
            <a:r>
              <a:rPr sz="2200" b="0" spc="-55">
                <a:latin typeface="Roboto"/>
                <a:cs typeface="Roboto"/>
              </a:rPr>
              <a:t> </a:t>
            </a:r>
            <a:r>
              <a:rPr sz="2200" b="0" spc="-10">
                <a:latin typeface="Roboto"/>
                <a:cs typeface="Roboto"/>
              </a:rPr>
              <a:t>Решения Эффективность</a:t>
            </a:r>
            <a:r>
              <a:rPr sz="2200" b="0" spc="-45">
                <a:latin typeface="Roboto"/>
                <a:cs typeface="Roboto"/>
              </a:rPr>
              <a:t> </a:t>
            </a:r>
            <a:r>
              <a:rPr sz="2200" b="0" spc="-10">
                <a:latin typeface="Roboto"/>
                <a:cs typeface="Roboto"/>
              </a:rPr>
              <a:t>Решения Креативность</a:t>
            </a:r>
            <a:r>
              <a:rPr sz="2200" b="0" spc="-25">
                <a:latin typeface="Roboto"/>
                <a:cs typeface="Roboto"/>
              </a:rPr>
              <a:t> </a:t>
            </a:r>
            <a:r>
              <a:rPr sz="2200" b="0" spc="-10">
                <a:latin typeface="Roboto"/>
                <a:cs typeface="Roboto"/>
              </a:rPr>
              <a:t>Решения</a:t>
            </a:r>
            <a:endParaRPr sz="2200">
              <a:latin typeface="Roboto"/>
              <a:cs typeface="Roboto"/>
            </a:endParaRPr>
          </a:p>
          <a:p>
            <a:pPr marL="487045" marR="613410" indent="68580">
              <a:lnSpc>
                <a:spcPct val="116500"/>
              </a:lnSpc>
              <a:defRPr/>
            </a:pPr>
            <a:r>
              <a:rPr sz="2200" b="0">
                <a:latin typeface="Roboto"/>
                <a:cs typeface="Roboto"/>
              </a:rPr>
              <a:t>Применение</a:t>
            </a:r>
            <a:r>
              <a:rPr sz="2200" b="0" spc="-65">
                <a:latin typeface="Roboto"/>
                <a:cs typeface="Roboto"/>
              </a:rPr>
              <a:t> </a:t>
            </a:r>
            <a:r>
              <a:rPr sz="2200" b="0">
                <a:latin typeface="Roboto"/>
                <a:cs typeface="Roboto"/>
              </a:rPr>
              <a:t>подхода</a:t>
            </a:r>
            <a:r>
              <a:rPr sz="2200" b="0" spc="-60">
                <a:latin typeface="Roboto"/>
                <a:cs typeface="Roboto"/>
              </a:rPr>
              <a:t> </a:t>
            </a:r>
            <a:r>
              <a:rPr sz="2200" b="0">
                <a:latin typeface="Roboto"/>
                <a:cs typeface="Roboto"/>
              </a:rPr>
              <a:t>Helicopter</a:t>
            </a:r>
            <a:r>
              <a:rPr sz="2200" b="0" spc="-60">
                <a:latin typeface="Roboto"/>
                <a:cs typeface="Roboto"/>
              </a:rPr>
              <a:t> </a:t>
            </a:r>
            <a:r>
              <a:rPr sz="2200" b="0">
                <a:latin typeface="Roboto"/>
                <a:cs typeface="Roboto"/>
              </a:rPr>
              <a:t>View</a:t>
            </a:r>
            <a:r>
              <a:rPr sz="2200" b="0" spc="-60">
                <a:latin typeface="Roboto"/>
                <a:cs typeface="Roboto"/>
              </a:rPr>
              <a:t> </a:t>
            </a:r>
            <a:r>
              <a:rPr sz="2200" b="0">
                <a:latin typeface="Roboto"/>
                <a:cs typeface="Roboto"/>
              </a:rPr>
              <a:t>—</a:t>
            </a:r>
            <a:r>
              <a:rPr sz="2200" b="0" spc="-65">
                <a:latin typeface="Roboto"/>
                <a:cs typeface="Roboto"/>
              </a:rPr>
              <a:t> </a:t>
            </a:r>
            <a:r>
              <a:rPr sz="2200" b="0">
                <a:latin typeface="Roboto"/>
                <a:cs typeface="Roboto"/>
              </a:rPr>
              <a:t>умение</a:t>
            </a:r>
            <a:r>
              <a:rPr sz="2200" b="0" spc="-60">
                <a:latin typeface="Roboto"/>
                <a:cs typeface="Roboto"/>
              </a:rPr>
              <a:t> </a:t>
            </a:r>
            <a:r>
              <a:rPr sz="2200" b="0" spc="-10">
                <a:latin typeface="Roboto"/>
                <a:cs typeface="Roboto"/>
              </a:rPr>
              <a:t>видеть </a:t>
            </a:r>
            <a:r>
              <a:rPr sz="2200" b="0">
                <a:latin typeface="Roboto"/>
                <a:cs typeface="Roboto"/>
              </a:rPr>
              <a:t>ситуацию</a:t>
            </a:r>
            <a:r>
              <a:rPr sz="2200" b="0" spc="-55">
                <a:latin typeface="Roboto"/>
                <a:cs typeface="Roboto"/>
              </a:rPr>
              <a:t> </a:t>
            </a:r>
            <a:r>
              <a:rPr sz="2200" b="0">
                <a:latin typeface="Roboto"/>
                <a:cs typeface="Roboto"/>
              </a:rPr>
              <a:t>целиком</a:t>
            </a:r>
            <a:r>
              <a:rPr sz="2200" b="0" spc="-55">
                <a:latin typeface="Roboto"/>
                <a:cs typeface="Roboto"/>
              </a:rPr>
              <a:t> </a:t>
            </a:r>
            <a:r>
              <a:rPr sz="2200" b="0">
                <a:latin typeface="Roboto"/>
                <a:cs typeface="Roboto"/>
              </a:rPr>
              <a:t>и</a:t>
            </a:r>
            <a:r>
              <a:rPr sz="2200" b="0" spc="-55">
                <a:latin typeface="Roboto"/>
                <a:cs typeface="Roboto"/>
              </a:rPr>
              <a:t> </a:t>
            </a:r>
            <a:r>
              <a:rPr sz="2200" b="0">
                <a:latin typeface="Roboto"/>
                <a:cs typeface="Roboto"/>
              </a:rPr>
              <a:t>в</a:t>
            </a:r>
            <a:r>
              <a:rPr sz="2200" b="0" spc="-55">
                <a:latin typeface="Roboto"/>
                <a:cs typeface="Roboto"/>
              </a:rPr>
              <a:t> </a:t>
            </a:r>
            <a:r>
              <a:rPr sz="2200" b="0" spc="-10">
                <a:latin typeface="Roboto"/>
                <a:cs typeface="Roboto"/>
              </a:rPr>
              <a:t>движении</a:t>
            </a:r>
            <a:endParaRPr sz="2200">
              <a:latin typeface="Roboto"/>
              <a:cs typeface="Roboto"/>
            </a:endParaRPr>
          </a:p>
          <a:p>
            <a:pPr marL="487045" marR="5080" indent="68580">
              <a:lnSpc>
                <a:spcPct val="116500"/>
              </a:lnSpc>
              <a:defRPr/>
            </a:pPr>
            <a:r>
              <a:rPr sz="2200" b="0">
                <a:latin typeface="Roboto"/>
                <a:cs typeface="Roboto"/>
              </a:rPr>
              <a:t>Оформление</a:t>
            </a:r>
            <a:r>
              <a:rPr sz="2200" b="0" spc="-55">
                <a:latin typeface="Roboto"/>
                <a:cs typeface="Roboto"/>
              </a:rPr>
              <a:t> </a:t>
            </a:r>
            <a:r>
              <a:rPr sz="2200" b="0">
                <a:latin typeface="Roboto"/>
                <a:cs typeface="Roboto"/>
              </a:rPr>
              <a:t>Решения</a:t>
            </a:r>
            <a:r>
              <a:rPr sz="2200" b="0" spc="-55">
                <a:latin typeface="Roboto"/>
                <a:cs typeface="Roboto"/>
              </a:rPr>
              <a:t> </a:t>
            </a:r>
            <a:r>
              <a:rPr sz="2200" b="0">
                <a:latin typeface="Roboto"/>
                <a:cs typeface="Roboto"/>
              </a:rPr>
              <a:t>—</a:t>
            </a:r>
            <a:r>
              <a:rPr sz="2200" b="0" spc="-50">
                <a:latin typeface="Roboto"/>
                <a:cs typeface="Roboto"/>
              </a:rPr>
              <a:t> </a:t>
            </a:r>
            <a:r>
              <a:rPr sz="2200" b="0" spc="-10">
                <a:latin typeface="Roboto"/>
                <a:cs typeface="Roboto"/>
              </a:rPr>
              <a:t>визуальный</a:t>
            </a:r>
            <a:r>
              <a:rPr sz="2200" b="0" spc="-55">
                <a:latin typeface="Roboto"/>
                <a:cs typeface="Roboto"/>
              </a:rPr>
              <a:t> </a:t>
            </a:r>
            <a:r>
              <a:rPr sz="2200" b="0">
                <a:latin typeface="Roboto"/>
                <a:cs typeface="Roboto"/>
              </a:rPr>
              <a:t>успех</a:t>
            </a:r>
            <a:r>
              <a:rPr sz="2200" b="0" spc="-50">
                <a:latin typeface="Roboto"/>
                <a:cs typeface="Roboto"/>
              </a:rPr>
              <a:t> </a:t>
            </a:r>
            <a:r>
              <a:rPr sz="2200" b="0" spc="-10">
                <a:latin typeface="Roboto"/>
                <a:cs typeface="Roboto"/>
              </a:rPr>
              <a:t>презентации; </a:t>
            </a:r>
            <a:r>
              <a:rPr sz="2200" b="0">
                <a:latin typeface="Roboto"/>
                <a:cs typeface="Roboto"/>
              </a:rPr>
              <a:t>Возможность</a:t>
            </a:r>
            <a:r>
              <a:rPr sz="2200" b="0" spc="-85">
                <a:latin typeface="Roboto"/>
                <a:cs typeface="Roboto"/>
              </a:rPr>
              <a:t> </a:t>
            </a:r>
            <a:r>
              <a:rPr sz="2200" b="0">
                <a:latin typeface="Roboto"/>
                <a:cs typeface="Roboto"/>
              </a:rPr>
              <a:t>применения</a:t>
            </a:r>
            <a:r>
              <a:rPr sz="2200" b="0" spc="-85">
                <a:latin typeface="Roboto"/>
                <a:cs typeface="Roboto"/>
              </a:rPr>
              <a:t> </a:t>
            </a:r>
            <a:r>
              <a:rPr sz="2200" b="0">
                <a:latin typeface="Roboto"/>
                <a:cs typeface="Roboto"/>
              </a:rPr>
              <a:t>готового</a:t>
            </a:r>
            <a:r>
              <a:rPr sz="2200" b="0" spc="-80">
                <a:latin typeface="Roboto"/>
                <a:cs typeface="Roboto"/>
              </a:rPr>
              <a:t> </a:t>
            </a:r>
            <a:r>
              <a:rPr sz="2200" b="0">
                <a:latin typeface="Roboto"/>
                <a:cs typeface="Roboto"/>
              </a:rPr>
              <a:t>Решения</a:t>
            </a:r>
            <a:r>
              <a:rPr sz="2200" b="0" spc="-85">
                <a:latin typeface="Roboto"/>
                <a:cs typeface="Roboto"/>
              </a:rPr>
              <a:t> </a:t>
            </a:r>
            <a:r>
              <a:rPr sz="2200" b="0">
                <a:latin typeface="Roboto"/>
                <a:cs typeface="Roboto"/>
              </a:rPr>
              <a:t>в</a:t>
            </a:r>
            <a:r>
              <a:rPr sz="2200" b="0" spc="-80">
                <a:latin typeface="Roboto"/>
                <a:cs typeface="Roboto"/>
              </a:rPr>
              <a:t> </a:t>
            </a:r>
            <a:r>
              <a:rPr sz="2200" b="0" spc="-10">
                <a:latin typeface="Roboto"/>
                <a:cs typeface="Roboto"/>
              </a:rPr>
              <a:t>настоящем времени</a:t>
            </a:r>
            <a:endParaRPr sz="22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/>
        </p:blipFill>
        <p:spPr bwMode="auto">
          <a:xfrm>
            <a:off x="15201900" y="157240"/>
            <a:ext cx="2752723" cy="100964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 bwMode="auto">
          <a:xfrm>
            <a:off x="6168481" y="2610072"/>
            <a:ext cx="1448435" cy="47625"/>
          </a:xfrm>
          <a:custGeom>
            <a:avLst/>
            <a:gdLst/>
            <a:ahLst/>
            <a:cxnLst/>
            <a:rect l="l" t="t" r="r" b="b"/>
            <a:pathLst>
              <a:path w="1448434" h="47625" extrusionOk="0">
                <a:moveTo>
                  <a:pt x="1447912" y="47625"/>
                </a:moveTo>
                <a:lnTo>
                  <a:pt x="0" y="47625"/>
                </a:lnTo>
                <a:lnTo>
                  <a:pt x="0" y="0"/>
                </a:lnTo>
                <a:lnTo>
                  <a:pt x="1447912" y="0"/>
                </a:lnTo>
                <a:lnTo>
                  <a:pt x="1447912" y="47625"/>
                </a:lnTo>
                <a:close/>
              </a:path>
            </a:pathLst>
          </a:custGeom>
          <a:solidFill>
            <a:srgbClr val="B0CB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4" name="object 4"/>
          <p:cNvPicPr/>
          <p:nvPr/>
        </p:nvPicPr>
        <p:blipFill>
          <a:blip r:embed="rId3"/>
          <a:stretch/>
        </p:blipFill>
        <p:spPr bwMode="auto">
          <a:xfrm>
            <a:off x="358929" y="1169243"/>
            <a:ext cx="5246369" cy="733670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 bwMode="auto">
          <a:xfrm>
            <a:off x="6155781" y="2063474"/>
            <a:ext cx="304546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состав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жюри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входят:</a:t>
            </a:r>
            <a:endParaRPr sz="2200">
              <a:latin typeface="Roboto"/>
              <a:cs typeface="Roboto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 bwMode="auto">
          <a:xfrm>
            <a:off x="6155781" y="1108839"/>
            <a:ext cx="18256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pc="-10"/>
              <a:t>Жюри:</a:t>
            </a:r>
            <a:endParaRPr/>
          </a:p>
        </p:txBody>
      </p:sp>
      <p:pic>
        <p:nvPicPr>
          <p:cNvPr id="7" name="object 7"/>
          <p:cNvPicPr/>
          <p:nvPr/>
        </p:nvPicPr>
        <p:blipFill>
          <a:blip r:embed="rId4"/>
          <a:stretch/>
        </p:blipFill>
        <p:spPr bwMode="auto">
          <a:xfrm>
            <a:off x="6416131" y="3553693"/>
            <a:ext cx="85725" cy="8572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/>
          <a:stretch/>
        </p:blipFill>
        <p:spPr bwMode="auto">
          <a:xfrm>
            <a:off x="6416131" y="4725268"/>
            <a:ext cx="85725" cy="8572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/>
          <a:stretch/>
        </p:blipFill>
        <p:spPr bwMode="auto">
          <a:xfrm>
            <a:off x="6416131" y="5506318"/>
            <a:ext cx="85725" cy="8572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/>
          <a:stretch/>
        </p:blipFill>
        <p:spPr bwMode="auto">
          <a:xfrm>
            <a:off x="6416131" y="6287368"/>
            <a:ext cx="85725" cy="8572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/>
          <a:stretch/>
        </p:blipFill>
        <p:spPr bwMode="auto">
          <a:xfrm>
            <a:off x="6416131" y="7068418"/>
            <a:ext cx="85725" cy="8572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/>
          <a:stretch/>
        </p:blipFill>
        <p:spPr bwMode="auto">
          <a:xfrm>
            <a:off x="6416131" y="7849468"/>
            <a:ext cx="85725" cy="8572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 bwMode="auto">
          <a:xfrm>
            <a:off x="346229" y="3330166"/>
            <a:ext cx="15361285" cy="654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96660" marR="266700">
              <a:lnSpc>
                <a:spcPct val="116500"/>
              </a:lnSpc>
              <a:spcBef>
                <a:spcPts val="100"/>
              </a:spcBef>
              <a:defRPr/>
            </a:pPr>
            <a:r>
              <a:rPr sz="2200" b="1" spc="-20">
                <a:solidFill>
                  <a:srgbClr val="B0CB0C"/>
                </a:solidFill>
                <a:latin typeface="Roboto"/>
                <a:cs typeface="Roboto"/>
              </a:rPr>
              <a:t>Топ-</a:t>
            </a:r>
            <a:r>
              <a:rPr sz="2200" b="1" spc="-10">
                <a:solidFill>
                  <a:srgbClr val="B0CB0C"/>
                </a:solidFill>
                <a:latin typeface="Roboto"/>
                <a:cs typeface="Roboto"/>
              </a:rPr>
              <a:t>менеджмент/главные</a:t>
            </a:r>
            <a:r>
              <a:rPr sz="2200" b="1" spc="-7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редакторы</a:t>
            </a:r>
            <a:r>
              <a:rPr sz="2200" b="1" spc="-7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основных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российских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СМИ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(Аиф,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Коммерсант,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КП,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ТАСС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мн.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0">
                <a:solidFill>
                  <a:srgbClr val="1F2020"/>
                </a:solidFill>
                <a:latin typeface="Roboto"/>
                <a:cs typeface="Roboto"/>
              </a:rPr>
              <a:t>др.)</a:t>
            </a: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605"/>
              </a:spcBef>
              <a:defRPr/>
            </a:pPr>
            <a:endParaRPr sz="2200">
              <a:latin typeface="Roboto"/>
              <a:cs typeface="Roboto"/>
            </a:endParaRPr>
          </a:p>
          <a:p>
            <a:pPr marL="6296660">
              <a:lnSpc>
                <a:spcPct val="100000"/>
              </a:lnSpc>
              <a:defRPr/>
            </a:pPr>
            <a:r>
              <a:rPr sz="2200" b="1" spc="-10">
                <a:solidFill>
                  <a:srgbClr val="B0CB0C"/>
                </a:solidFill>
                <a:latin typeface="Roboto"/>
                <a:cs typeface="Roboto"/>
              </a:rPr>
              <a:t>Представители</a:t>
            </a:r>
            <a:r>
              <a:rPr sz="2200" b="1" spc="-25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коммуникационного</a:t>
            </a:r>
            <a:r>
              <a:rPr sz="2200" spc="-3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рынка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 РФ</a:t>
            </a: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610"/>
              </a:spcBef>
              <a:defRPr/>
            </a:pPr>
            <a:endParaRPr sz="2200">
              <a:latin typeface="Roboto"/>
              <a:cs typeface="Roboto"/>
            </a:endParaRPr>
          </a:p>
          <a:p>
            <a:pPr marL="6296660">
              <a:lnSpc>
                <a:spcPct val="100000"/>
              </a:lnSpc>
              <a:defRPr/>
            </a:pPr>
            <a:r>
              <a:rPr sz="2200" b="1" spc="-10">
                <a:solidFill>
                  <a:srgbClr val="B0CB0C"/>
                </a:solidFill>
                <a:latin typeface="Roboto"/>
                <a:cs typeface="Roboto"/>
              </a:rPr>
              <a:t>Представители</a:t>
            </a:r>
            <a:r>
              <a:rPr sz="2200" b="1" spc="-2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МинСельхозов</a:t>
            </a: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610"/>
              </a:spcBef>
              <a:defRPr/>
            </a:pPr>
            <a:endParaRPr sz="2200">
              <a:latin typeface="Roboto"/>
              <a:cs typeface="Roboto"/>
            </a:endParaRPr>
          </a:p>
          <a:p>
            <a:pPr marL="6296660">
              <a:lnSpc>
                <a:spcPct val="100000"/>
              </a:lnSpc>
              <a:defRPr/>
            </a:pPr>
            <a:r>
              <a:rPr sz="2200" b="1" spc="-10">
                <a:solidFill>
                  <a:srgbClr val="B0CB0C"/>
                </a:solidFill>
                <a:latin typeface="Roboto"/>
                <a:cs typeface="Roboto"/>
              </a:rPr>
              <a:t>Представители</a:t>
            </a:r>
            <a:r>
              <a:rPr sz="2200" b="1" spc="-2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агрокомпаний</a:t>
            </a: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605"/>
              </a:spcBef>
              <a:defRPr/>
            </a:pPr>
            <a:endParaRPr sz="2200">
              <a:latin typeface="Roboto"/>
              <a:cs typeface="Roboto"/>
            </a:endParaRPr>
          </a:p>
          <a:p>
            <a:pPr marL="6296660">
              <a:lnSpc>
                <a:spcPct val="100000"/>
              </a:lnSpc>
              <a:defRPr/>
            </a:pPr>
            <a:r>
              <a:rPr sz="2200" b="1" spc="-10">
                <a:solidFill>
                  <a:srgbClr val="B0CB0C"/>
                </a:solidFill>
                <a:latin typeface="Roboto"/>
                <a:cs typeface="Roboto"/>
              </a:rPr>
              <a:t>Представители</a:t>
            </a:r>
            <a:r>
              <a:rPr sz="2200" b="1" spc="-4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ВУЗов</a:t>
            </a:r>
            <a:r>
              <a:rPr sz="2200" spc="-4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(профильные</a:t>
            </a:r>
            <a:r>
              <a:rPr sz="2200" spc="-4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программы)</a:t>
            </a:r>
            <a:r>
              <a:rPr sz="2200" spc="-4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4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др.</a:t>
            </a: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175"/>
              </a:spcBef>
              <a:defRPr/>
            </a:pPr>
            <a:endParaRPr sz="2200">
              <a:latin typeface="Roboto"/>
              <a:cs typeface="Roboto"/>
            </a:endParaRPr>
          </a:p>
          <a:p>
            <a:pPr marL="6296660" marR="5080">
              <a:lnSpc>
                <a:spcPct val="116500"/>
              </a:lnSpc>
              <a:defRPr/>
            </a:pP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Блогеры,</a:t>
            </a:r>
            <a:r>
              <a:rPr sz="2200" b="1" spc="-65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 spc="-10">
                <a:solidFill>
                  <a:srgbClr val="B0CB0C"/>
                </a:solidFill>
                <a:latin typeface="Roboto"/>
                <a:cs typeface="Roboto"/>
              </a:rPr>
              <a:t>инфлюенсеры</a:t>
            </a:r>
            <a:r>
              <a:rPr sz="2200" b="1" spc="-65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и</a:t>
            </a:r>
            <a:r>
              <a:rPr sz="2200" b="1" spc="-6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лидеры</a:t>
            </a:r>
            <a:r>
              <a:rPr sz="2200" b="1" spc="-65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мнений,</a:t>
            </a:r>
            <a:r>
              <a:rPr sz="2200" b="1" spc="-6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продвигающие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аграрную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сельскохозяйственную</a:t>
            </a:r>
            <a:r>
              <a:rPr sz="2200" spc="-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повестку</a:t>
            </a:r>
            <a:endParaRPr sz="22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2555"/>
              </a:spcBef>
              <a:defRPr/>
            </a:pP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Владимир</a:t>
            </a:r>
            <a:r>
              <a:rPr sz="2200" b="1" spc="-85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 spc="-10">
                <a:solidFill>
                  <a:srgbClr val="B0CB0C"/>
                </a:solidFill>
                <a:latin typeface="Roboto"/>
                <a:cs typeface="Roboto"/>
              </a:rPr>
              <a:t>Соловьев</a:t>
            </a:r>
            <a:endParaRPr sz="22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Председатель</a:t>
            </a:r>
            <a:r>
              <a:rPr sz="2200" spc="-14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0">
                <a:solidFill>
                  <a:srgbClr val="1F2020"/>
                </a:solidFill>
                <a:latin typeface="Roboto"/>
                <a:cs typeface="Roboto"/>
              </a:rPr>
              <a:t>Жюри</a:t>
            </a:r>
            <a:endParaRPr sz="22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Председатель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Союза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журналистов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России</a:t>
            </a:r>
            <a:endParaRPr sz="22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/>
        </p:blipFill>
        <p:spPr bwMode="auto">
          <a:xfrm>
            <a:off x="15201900" y="157240"/>
            <a:ext cx="2752723" cy="100964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 bwMode="auto">
          <a:xfrm>
            <a:off x="843023" y="4168733"/>
            <a:ext cx="16957675" cy="1798320"/>
            <a:chOff x="843023" y="4168733"/>
            <a:chExt cx="16957675" cy="1798320"/>
          </a:xfrm>
        </p:grpSpPr>
        <p:sp>
          <p:nvSpPr>
            <p:cNvPr id="4" name="object 4"/>
            <p:cNvSpPr/>
            <p:nvPr/>
          </p:nvSpPr>
          <p:spPr bwMode="auto">
            <a:xfrm>
              <a:off x="843023" y="4591852"/>
              <a:ext cx="16957675" cy="1375410"/>
            </a:xfrm>
            <a:custGeom>
              <a:avLst/>
              <a:gdLst/>
              <a:ahLst/>
              <a:cxnLst/>
              <a:rect l="l" t="t" r="r" b="b"/>
              <a:pathLst>
                <a:path w="16957675" h="1375410" extrusionOk="0">
                  <a:moveTo>
                    <a:pt x="15978828" y="1375103"/>
                  </a:moveTo>
                  <a:lnTo>
                    <a:pt x="15944698" y="1360150"/>
                  </a:lnTo>
                  <a:lnTo>
                    <a:pt x="15922752" y="1333903"/>
                  </a:lnTo>
                  <a:lnTo>
                    <a:pt x="15916003" y="1304311"/>
                  </a:lnTo>
                  <a:lnTo>
                    <a:pt x="15921468" y="1273556"/>
                  </a:lnTo>
                  <a:lnTo>
                    <a:pt x="15936167" y="1243819"/>
                  </a:lnTo>
                  <a:lnTo>
                    <a:pt x="15965637" y="1199953"/>
                  </a:lnTo>
                  <a:lnTo>
                    <a:pt x="16059865" y="1071261"/>
                  </a:lnTo>
                  <a:lnTo>
                    <a:pt x="16022639" y="1052570"/>
                  </a:lnTo>
                  <a:lnTo>
                    <a:pt x="15985995" y="1042712"/>
                  </a:lnTo>
                  <a:lnTo>
                    <a:pt x="15949933" y="1038598"/>
                  </a:lnTo>
                  <a:lnTo>
                    <a:pt x="14147109" y="978943"/>
                  </a:lnTo>
                  <a:lnTo>
                    <a:pt x="8745892" y="785376"/>
                  </a:lnTo>
                  <a:lnTo>
                    <a:pt x="7320132" y="754987"/>
                  </a:lnTo>
                  <a:lnTo>
                    <a:pt x="6199726" y="747995"/>
                  </a:lnTo>
                  <a:lnTo>
                    <a:pt x="5332053" y="755162"/>
                  </a:lnTo>
                  <a:lnTo>
                    <a:pt x="3844458" y="794630"/>
                  </a:lnTo>
                  <a:lnTo>
                    <a:pt x="2772255" y="836018"/>
                  </a:lnTo>
                  <a:lnTo>
                    <a:pt x="2161505" y="868694"/>
                  </a:lnTo>
                  <a:lnTo>
                    <a:pt x="899054" y="951955"/>
                  </a:lnTo>
                  <a:lnTo>
                    <a:pt x="698065" y="968738"/>
                  </a:lnTo>
                  <a:lnTo>
                    <a:pt x="547585" y="983970"/>
                  </a:lnTo>
                  <a:lnTo>
                    <a:pt x="397393" y="1002082"/>
                  </a:lnTo>
                  <a:lnTo>
                    <a:pt x="297454" y="1016030"/>
                  </a:lnTo>
                  <a:lnTo>
                    <a:pt x="197685" y="1031668"/>
                  </a:lnTo>
                  <a:lnTo>
                    <a:pt x="98105" y="1049159"/>
                  </a:lnTo>
                  <a:lnTo>
                    <a:pt x="63309" y="1053503"/>
                  </a:lnTo>
                  <a:lnTo>
                    <a:pt x="34075" y="1049886"/>
                  </a:lnTo>
                  <a:lnTo>
                    <a:pt x="12329" y="1034272"/>
                  </a:lnTo>
                  <a:lnTo>
                    <a:pt x="0" y="1002626"/>
                  </a:lnTo>
                  <a:lnTo>
                    <a:pt x="1472" y="963025"/>
                  </a:lnTo>
                  <a:lnTo>
                    <a:pt x="49785" y="924539"/>
                  </a:lnTo>
                  <a:lnTo>
                    <a:pt x="401425" y="882830"/>
                  </a:lnTo>
                  <a:lnTo>
                    <a:pt x="506237" y="872789"/>
                  </a:lnTo>
                  <a:lnTo>
                    <a:pt x="558670" y="868811"/>
                  </a:lnTo>
                  <a:lnTo>
                    <a:pt x="1920255" y="812848"/>
                  </a:lnTo>
                  <a:lnTo>
                    <a:pt x="2830797" y="767076"/>
                  </a:lnTo>
                  <a:lnTo>
                    <a:pt x="5415979" y="691984"/>
                  </a:lnTo>
                  <a:lnTo>
                    <a:pt x="5970524" y="684670"/>
                  </a:lnTo>
                  <a:lnTo>
                    <a:pt x="6777175" y="687900"/>
                  </a:lnTo>
                  <a:lnTo>
                    <a:pt x="9458889" y="745566"/>
                  </a:lnTo>
                  <a:lnTo>
                    <a:pt x="14331463" y="893736"/>
                  </a:lnTo>
                  <a:lnTo>
                    <a:pt x="16016047" y="949502"/>
                  </a:lnTo>
                  <a:lnTo>
                    <a:pt x="16068849" y="948270"/>
                  </a:lnTo>
                  <a:lnTo>
                    <a:pt x="16115062" y="938905"/>
                  </a:lnTo>
                  <a:lnTo>
                    <a:pt x="16156007" y="919879"/>
                  </a:lnTo>
                  <a:lnTo>
                    <a:pt x="16193007" y="889667"/>
                  </a:lnTo>
                  <a:lnTo>
                    <a:pt x="16227382" y="846743"/>
                  </a:lnTo>
                  <a:lnTo>
                    <a:pt x="16343036" y="678085"/>
                  </a:lnTo>
                  <a:lnTo>
                    <a:pt x="16730319" y="137900"/>
                  </a:lnTo>
                  <a:lnTo>
                    <a:pt x="16775543" y="83128"/>
                  </a:lnTo>
                  <a:lnTo>
                    <a:pt x="16824547" y="31263"/>
                  </a:lnTo>
                  <a:lnTo>
                    <a:pt x="16880871" y="0"/>
                  </a:lnTo>
                  <a:lnTo>
                    <a:pt x="16910159" y="3617"/>
                  </a:lnTo>
                  <a:lnTo>
                    <a:pt x="16938164" y="21569"/>
                  </a:lnTo>
                  <a:lnTo>
                    <a:pt x="16956116" y="49010"/>
                  </a:lnTo>
                  <a:lnTo>
                    <a:pt x="16957310" y="76196"/>
                  </a:lnTo>
                  <a:lnTo>
                    <a:pt x="16944762" y="103310"/>
                  </a:lnTo>
                  <a:lnTo>
                    <a:pt x="16921489" y="130532"/>
                  </a:lnTo>
                  <a:lnTo>
                    <a:pt x="16886278" y="166239"/>
                  </a:lnTo>
                  <a:lnTo>
                    <a:pt x="16852232" y="202823"/>
                  </a:lnTo>
                  <a:lnTo>
                    <a:pt x="16819241" y="240226"/>
                  </a:lnTo>
                  <a:lnTo>
                    <a:pt x="16787197" y="278387"/>
                  </a:lnTo>
                  <a:lnTo>
                    <a:pt x="16755991" y="317250"/>
                  </a:lnTo>
                  <a:lnTo>
                    <a:pt x="16725513" y="356753"/>
                  </a:lnTo>
                  <a:lnTo>
                    <a:pt x="16666306" y="437447"/>
                  </a:lnTo>
                  <a:lnTo>
                    <a:pt x="16608705" y="519999"/>
                  </a:lnTo>
                  <a:lnTo>
                    <a:pt x="16436808" y="774069"/>
                  </a:lnTo>
                  <a:lnTo>
                    <a:pt x="16376904" y="859323"/>
                  </a:lnTo>
                  <a:lnTo>
                    <a:pt x="16314242" y="944073"/>
                  </a:lnTo>
                  <a:lnTo>
                    <a:pt x="16435905" y="949696"/>
                  </a:lnTo>
                  <a:lnTo>
                    <a:pt x="16488411" y="952798"/>
                  </a:lnTo>
                  <a:lnTo>
                    <a:pt x="16538373" y="957645"/>
                  </a:lnTo>
                  <a:lnTo>
                    <a:pt x="16584275" y="976016"/>
                  </a:lnTo>
                  <a:lnTo>
                    <a:pt x="16599641" y="1022015"/>
                  </a:lnTo>
                  <a:lnTo>
                    <a:pt x="16591407" y="1041203"/>
                  </a:lnTo>
                  <a:lnTo>
                    <a:pt x="16576229" y="1055993"/>
                  </a:lnTo>
                  <a:lnTo>
                    <a:pt x="16556180" y="1064167"/>
                  </a:lnTo>
                  <a:lnTo>
                    <a:pt x="16533332" y="1063506"/>
                  </a:lnTo>
                  <a:lnTo>
                    <a:pt x="16479694" y="1053089"/>
                  </a:lnTo>
                  <a:lnTo>
                    <a:pt x="16429442" y="1048840"/>
                  </a:lnTo>
                  <a:lnTo>
                    <a:pt x="16382398" y="1050455"/>
                  </a:lnTo>
                  <a:lnTo>
                    <a:pt x="16338383" y="1057632"/>
                  </a:lnTo>
                  <a:lnTo>
                    <a:pt x="16297217" y="1070068"/>
                  </a:lnTo>
                  <a:lnTo>
                    <a:pt x="16258722" y="1087461"/>
                  </a:lnTo>
                  <a:lnTo>
                    <a:pt x="16222719" y="1109506"/>
                  </a:lnTo>
                  <a:lnTo>
                    <a:pt x="16189029" y="1135902"/>
                  </a:lnTo>
                  <a:lnTo>
                    <a:pt x="16157473" y="1166345"/>
                  </a:lnTo>
                  <a:lnTo>
                    <a:pt x="16127872" y="1200533"/>
                  </a:lnTo>
                  <a:lnTo>
                    <a:pt x="16100047" y="1238163"/>
                  </a:lnTo>
                  <a:lnTo>
                    <a:pt x="16073818" y="1278932"/>
                  </a:lnTo>
                  <a:lnTo>
                    <a:pt x="16049008" y="1322536"/>
                  </a:lnTo>
                  <a:lnTo>
                    <a:pt x="16031673" y="1348153"/>
                  </a:lnTo>
                  <a:lnTo>
                    <a:pt x="16008050" y="1368390"/>
                  </a:lnTo>
                  <a:lnTo>
                    <a:pt x="15978828" y="1375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5299760" y="5216763"/>
              <a:ext cx="635635" cy="635635"/>
            </a:xfrm>
            <a:custGeom>
              <a:avLst/>
              <a:gdLst/>
              <a:ahLst/>
              <a:cxnLst/>
              <a:rect l="l" t="t" r="r" b="b"/>
              <a:pathLst>
                <a:path w="635634" h="635635" extrusionOk="0">
                  <a:moveTo>
                    <a:pt x="317549" y="635101"/>
                  </a:moveTo>
                  <a:lnTo>
                    <a:pt x="270624" y="631658"/>
                  </a:lnTo>
                  <a:lnTo>
                    <a:pt x="225836" y="621656"/>
                  </a:lnTo>
                  <a:lnTo>
                    <a:pt x="183678" y="605587"/>
                  </a:lnTo>
                  <a:lnTo>
                    <a:pt x="144640" y="583942"/>
                  </a:lnTo>
                  <a:lnTo>
                    <a:pt x="109213" y="557212"/>
                  </a:lnTo>
                  <a:lnTo>
                    <a:pt x="77889" y="525888"/>
                  </a:lnTo>
                  <a:lnTo>
                    <a:pt x="51158" y="490461"/>
                  </a:lnTo>
                  <a:lnTo>
                    <a:pt x="29513" y="451423"/>
                  </a:lnTo>
                  <a:lnTo>
                    <a:pt x="13444" y="409264"/>
                  </a:lnTo>
                  <a:lnTo>
                    <a:pt x="3442" y="364477"/>
                  </a:lnTo>
                  <a:lnTo>
                    <a:pt x="0" y="317543"/>
                  </a:lnTo>
                  <a:lnTo>
                    <a:pt x="3442" y="270626"/>
                  </a:lnTo>
                  <a:lnTo>
                    <a:pt x="13444" y="225838"/>
                  </a:lnTo>
                  <a:lnTo>
                    <a:pt x="29513" y="183679"/>
                  </a:lnTo>
                  <a:lnTo>
                    <a:pt x="51158" y="144641"/>
                  </a:lnTo>
                  <a:lnTo>
                    <a:pt x="77889" y="109214"/>
                  </a:lnTo>
                  <a:lnTo>
                    <a:pt x="109213" y="77889"/>
                  </a:lnTo>
                  <a:lnTo>
                    <a:pt x="144640" y="51159"/>
                  </a:lnTo>
                  <a:lnTo>
                    <a:pt x="183678" y="29514"/>
                  </a:lnTo>
                  <a:lnTo>
                    <a:pt x="225836" y="13444"/>
                  </a:lnTo>
                  <a:lnTo>
                    <a:pt x="270624" y="3443"/>
                  </a:lnTo>
                  <a:lnTo>
                    <a:pt x="317549" y="0"/>
                  </a:lnTo>
                  <a:lnTo>
                    <a:pt x="364474" y="3443"/>
                  </a:lnTo>
                  <a:lnTo>
                    <a:pt x="409262" y="13444"/>
                  </a:lnTo>
                  <a:lnTo>
                    <a:pt x="451421" y="29514"/>
                  </a:lnTo>
                  <a:lnTo>
                    <a:pt x="490459" y="51159"/>
                  </a:lnTo>
                  <a:lnTo>
                    <a:pt x="525887" y="77889"/>
                  </a:lnTo>
                  <a:lnTo>
                    <a:pt x="557211" y="109214"/>
                  </a:lnTo>
                  <a:lnTo>
                    <a:pt x="583942" y="144641"/>
                  </a:lnTo>
                  <a:lnTo>
                    <a:pt x="605587" y="183679"/>
                  </a:lnTo>
                  <a:lnTo>
                    <a:pt x="621657" y="225838"/>
                  </a:lnTo>
                  <a:lnTo>
                    <a:pt x="631659" y="270626"/>
                  </a:lnTo>
                  <a:lnTo>
                    <a:pt x="635100" y="317551"/>
                  </a:lnTo>
                  <a:lnTo>
                    <a:pt x="631659" y="364477"/>
                  </a:lnTo>
                  <a:lnTo>
                    <a:pt x="621657" y="409264"/>
                  </a:lnTo>
                  <a:lnTo>
                    <a:pt x="605587" y="451423"/>
                  </a:lnTo>
                  <a:lnTo>
                    <a:pt x="583942" y="490461"/>
                  </a:lnTo>
                  <a:lnTo>
                    <a:pt x="557211" y="525888"/>
                  </a:lnTo>
                  <a:lnTo>
                    <a:pt x="525887" y="557212"/>
                  </a:lnTo>
                  <a:lnTo>
                    <a:pt x="490459" y="583942"/>
                  </a:lnTo>
                  <a:lnTo>
                    <a:pt x="451421" y="605587"/>
                  </a:lnTo>
                  <a:lnTo>
                    <a:pt x="409262" y="621656"/>
                  </a:lnTo>
                  <a:lnTo>
                    <a:pt x="364474" y="631658"/>
                  </a:lnTo>
                  <a:lnTo>
                    <a:pt x="317549" y="635101"/>
                  </a:lnTo>
                  <a:close/>
                </a:path>
              </a:pathLst>
            </a:custGeom>
            <a:solidFill>
              <a:srgbClr val="B0CB0C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5455236" y="5372221"/>
              <a:ext cx="324485" cy="324485"/>
            </a:xfrm>
            <a:custGeom>
              <a:avLst/>
              <a:gdLst/>
              <a:ahLst/>
              <a:cxnLst/>
              <a:rect l="l" t="t" r="r" b="b"/>
              <a:pathLst>
                <a:path w="324484" h="324485" extrusionOk="0">
                  <a:moveTo>
                    <a:pt x="162210" y="324166"/>
                  </a:moveTo>
                  <a:lnTo>
                    <a:pt x="161938" y="324166"/>
                  </a:lnTo>
                  <a:lnTo>
                    <a:pt x="118984" y="318394"/>
                  </a:lnTo>
                  <a:lnTo>
                    <a:pt x="80263" y="302054"/>
                  </a:lnTo>
                  <a:lnTo>
                    <a:pt x="47458" y="276708"/>
                  </a:lnTo>
                  <a:lnTo>
                    <a:pt x="22112" y="243903"/>
                  </a:lnTo>
                  <a:lnTo>
                    <a:pt x="5771" y="205182"/>
                  </a:lnTo>
                  <a:lnTo>
                    <a:pt x="0" y="162228"/>
                  </a:lnTo>
                  <a:lnTo>
                    <a:pt x="0" y="161956"/>
                  </a:lnTo>
                  <a:lnTo>
                    <a:pt x="5771" y="119002"/>
                  </a:lnTo>
                  <a:lnTo>
                    <a:pt x="22112" y="80281"/>
                  </a:lnTo>
                  <a:lnTo>
                    <a:pt x="47458" y="47476"/>
                  </a:lnTo>
                  <a:lnTo>
                    <a:pt x="80263" y="22130"/>
                  </a:lnTo>
                  <a:lnTo>
                    <a:pt x="118984" y="5790"/>
                  </a:lnTo>
                  <a:lnTo>
                    <a:pt x="162073" y="0"/>
                  </a:lnTo>
                  <a:lnTo>
                    <a:pt x="205164" y="5790"/>
                  </a:lnTo>
                  <a:lnTo>
                    <a:pt x="243884" y="22130"/>
                  </a:lnTo>
                  <a:lnTo>
                    <a:pt x="276690" y="47476"/>
                  </a:lnTo>
                  <a:lnTo>
                    <a:pt x="302036" y="80281"/>
                  </a:lnTo>
                  <a:lnTo>
                    <a:pt x="318376" y="119002"/>
                  </a:lnTo>
                  <a:lnTo>
                    <a:pt x="324148" y="161956"/>
                  </a:lnTo>
                  <a:lnTo>
                    <a:pt x="324148" y="162228"/>
                  </a:lnTo>
                  <a:lnTo>
                    <a:pt x="318376" y="205182"/>
                  </a:lnTo>
                  <a:lnTo>
                    <a:pt x="302036" y="243903"/>
                  </a:lnTo>
                  <a:lnTo>
                    <a:pt x="276690" y="276708"/>
                  </a:lnTo>
                  <a:lnTo>
                    <a:pt x="243884" y="302054"/>
                  </a:lnTo>
                  <a:lnTo>
                    <a:pt x="205164" y="318394"/>
                  </a:lnTo>
                  <a:lnTo>
                    <a:pt x="162210" y="324166"/>
                  </a:lnTo>
                  <a:close/>
                </a:path>
              </a:pathLst>
            </a:custGeom>
            <a:solidFill>
              <a:srgbClr val="B0CB0C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11587618" y="5095845"/>
              <a:ext cx="635635" cy="635635"/>
            </a:xfrm>
            <a:custGeom>
              <a:avLst/>
              <a:gdLst/>
              <a:ahLst/>
              <a:cxnLst/>
              <a:rect l="l" t="t" r="r" b="b"/>
              <a:pathLst>
                <a:path w="635634" h="635635" extrusionOk="0">
                  <a:moveTo>
                    <a:pt x="317551" y="635101"/>
                  </a:moveTo>
                  <a:lnTo>
                    <a:pt x="270626" y="631658"/>
                  </a:lnTo>
                  <a:lnTo>
                    <a:pt x="225838" y="621656"/>
                  </a:lnTo>
                  <a:lnTo>
                    <a:pt x="183679" y="605587"/>
                  </a:lnTo>
                  <a:lnTo>
                    <a:pt x="144641" y="583942"/>
                  </a:lnTo>
                  <a:lnTo>
                    <a:pt x="109214" y="557211"/>
                  </a:lnTo>
                  <a:lnTo>
                    <a:pt x="77889" y="525887"/>
                  </a:lnTo>
                  <a:lnTo>
                    <a:pt x="51159" y="490460"/>
                  </a:lnTo>
                  <a:lnTo>
                    <a:pt x="29514" y="451422"/>
                  </a:lnTo>
                  <a:lnTo>
                    <a:pt x="13444" y="409264"/>
                  </a:lnTo>
                  <a:lnTo>
                    <a:pt x="3443" y="364476"/>
                  </a:lnTo>
                  <a:lnTo>
                    <a:pt x="0" y="317551"/>
                  </a:lnTo>
                  <a:lnTo>
                    <a:pt x="3443" y="270625"/>
                  </a:lnTo>
                  <a:lnTo>
                    <a:pt x="13444" y="225838"/>
                  </a:lnTo>
                  <a:lnTo>
                    <a:pt x="29514" y="183679"/>
                  </a:lnTo>
                  <a:lnTo>
                    <a:pt x="51159" y="144641"/>
                  </a:lnTo>
                  <a:lnTo>
                    <a:pt x="77889" y="109214"/>
                  </a:lnTo>
                  <a:lnTo>
                    <a:pt x="109214" y="77889"/>
                  </a:lnTo>
                  <a:lnTo>
                    <a:pt x="144641" y="51159"/>
                  </a:lnTo>
                  <a:lnTo>
                    <a:pt x="183679" y="29514"/>
                  </a:lnTo>
                  <a:lnTo>
                    <a:pt x="225838" y="13444"/>
                  </a:lnTo>
                  <a:lnTo>
                    <a:pt x="270626" y="3443"/>
                  </a:lnTo>
                  <a:lnTo>
                    <a:pt x="317551" y="0"/>
                  </a:lnTo>
                  <a:lnTo>
                    <a:pt x="364476" y="3443"/>
                  </a:lnTo>
                  <a:lnTo>
                    <a:pt x="409264" y="13444"/>
                  </a:lnTo>
                  <a:lnTo>
                    <a:pt x="451422" y="29514"/>
                  </a:lnTo>
                  <a:lnTo>
                    <a:pt x="490461" y="51159"/>
                  </a:lnTo>
                  <a:lnTo>
                    <a:pt x="525887" y="77889"/>
                  </a:lnTo>
                  <a:lnTo>
                    <a:pt x="557212" y="109214"/>
                  </a:lnTo>
                  <a:lnTo>
                    <a:pt x="583942" y="144641"/>
                  </a:lnTo>
                  <a:lnTo>
                    <a:pt x="605587" y="183679"/>
                  </a:lnTo>
                  <a:lnTo>
                    <a:pt x="621656" y="225838"/>
                  </a:lnTo>
                  <a:lnTo>
                    <a:pt x="631658" y="270625"/>
                  </a:lnTo>
                  <a:lnTo>
                    <a:pt x="635101" y="317551"/>
                  </a:lnTo>
                  <a:lnTo>
                    <a:pt x="631658" y="364476"/>
                  </a:lnTo>
                  <a:lnTo>
                    <a:pt x="621656" y="409264"/>
                  </a:lnTo>
                  <a:lnTo>
                    <a:pt x="605587" y="451422"/>
                  </a:lnTo>
                  <a:lnTo>
                    <a:pt x="583942" y="490460"/>
                  </a:lnTo>
                  <a:lnTo>
                    <a:pt x="557212" y="525887"/>
                  </a:lnTo>
                  <a:lnTo>
                    <a:pt x="525887" y="557211"/>
                  </a:lnTo>
                  <a:lnTo>
                    <a:pt x="490461" y="583942"/>
                  </a:lnTo>
                  <a:lnTo>
                    <a:pt x="451422" y="605587"/>
                  </a:lnTo>
                  <a:lnTo>
                    <a:pt x="409264" y="621656"/>
                  </a:lnTo>
                  <a:lnTo>
                    <a:pt x="364476" y="631658"/>
                  </a:lnTo>
                  <a:lnTo>
                    <a:pt x="317551" y="635101"/>
                  </a:lnTo>
                  <a:close/>
                </a:path>
              </a:pathLst>
            </a:custGeom>
            <a:solidFill>
              <a:srgbClr val="B0CB0C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8" name="object 8"/>
            <p:cNvSpPr/>
            <p:nvPr/>
          </p:nvSpPr>
          <p:spPr bwMode="auto">
            <a:xfrm>
              <a:off x="11743089" y="5251308"/>
              <a:ext cx="324485" cy="324485"/>
            </a:xfrm>
            <a:custGeom>
              <a:avLst/>
              <a:gdLst/>
              <a:ahLst/>
              <a:cxnLst/>
              <a:rect l="l" t="t" r="r" b="b"/>
              <a:pathLst>
                <a:path w="324484" h="324485" extrusionOk="0">
                  <a:moveTo>
                    <a:pt x="162228" y="324166"/>
                  </a:moveTo>
                  <a:lnTo>
                    <a:pt x="161956" y="324166"/>
                  </a:lnTo>
                  <a:lnTo>
                    <a:pt x="119002" y="318394"/>
                  </a:lnTo>
                  <a:lnTo>
                    <a:pt x="80281" y="302054"/>
                  </a:lnTo>
                  <a:lnTo>
                    <a:pt x="47476" y="276708"/>
                  </a:lnTo>
                  <a:lnTo>
                    <a:pt x="22130" y="243903"/>
                  </a:lnTo>
                  <a:lnTo>
                    <a:pt x="5789" y="205182"/>
                  </a:lnTo>
                  <a:lnTo>
                    <a:pt x="0" y="162094"/>
                  </a:lnTo>
                  <a:lnTo>
                    <a:pt x="5789" y="119002"/>
                  </a:lnTo>
                  <a:lnTo>
                    <a:pt x="22130" y="80281"/>
                  </a:lnTo>
                  <a:lnTo>
                    <a:pt x="47476" y="47476"/>
                  </a:lnTo>
                  <a:lnTo>
                    <a:pt x="80281" y="22130"/>
                  </a:lnTo>
                  <a:lnTo>
                    <a:pt x="119002" y="5790"/>
                  </a:lnTo>
                  <a:lnTo>
                    <a:pt x="162091" y="0"/>
                  </a:lnTo>
                  <a:lnTo>
                    <a:pt x="205169" y="5790"/>
                  </a:lnTo>
                  <a:lnTo>
                    <a:pt x="243881" y="22130"/>
                  </a:lnTo>
                  <a:lnTo>
                    <a:pt x="276681" y="47476"/>
                  </a:lnTo>
                  <a:lnTo>
                    <a:pt x="302024" y="80281"/>
                  </a:lnTo>
                  <a:lnTo>
                    <a:pt x="318364" y="119002"/>
                  </a:lnTo>
                  <a:lnTo>
                    <a:pt x="324154" y="162090"/>
                  </a:lnTo>
                  <a:lnTo>
                    <a:pt x="318364" y="205182"/>
                  </a:lnTo>
                  <a:lnTo>
                    <a:pt x="302024" y="243903"/>
                  </a:lnTo>
                  <a:lnTo>
                    <a:pt x="276681" y="276708"/>
                  </a:lnTo>
                  <a:lnTo>
                    <a:pt x="243881" y="302054"/>
                  </a:lnTo>
                  <a:lnTo>
                    <a:pt x="205169" y="318394"/>
                  </a:lnTo>
                  <a:lnTo>
                    <a:pt x="162228" y="324166"/>
                  </a:lnTo>
                  <a:close/>
                </a:path>
              </a:pathLst>
            </a:custGeom>
            <a:solidFill>
              <a:srgbClr val="B0CB0C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9" name="object 9"/>
            <p:cNvSpPr/>
            <p:nvPr/>
          </p:nvSpPr>
          <p:spPr bwMode="auto">
            <a:xfrm>
              <a:off x="8256943" y="4997528"/>
              <a:ext cx="635635" cy="635635"/>
            </a:xfrm>
            <a:custGeom>
              <a:avLst/>
              <a:gdLst/>
              <a:ahLst/>
              <a:cxnLst/>
              <a:rect l="l" t="t" r="r" b="b"/>
              <a:pathLst>
                <a:path w="635634" h="635635" extrusionOk="0">
                  <a:moveTo>
                    <a:pt x="317549" y="635102"/>
                  </a:moveTo>
                  <a:lnTo>
                    <a:pt x="270624" y="631659"/>
                  </a:lnTo>
                  <a:lnTo>
                    <a:pt x="225836" y="621657"/>
                  </a:lnTo>
                  <a:lnTo>
                    <a:pt x="183678" y="605587"/>
                  </a:lnTo>
                  <a:lnTo>
                    <a:pt x="144639" y="583942"/>
                  </a:lnTo>
                  <a:lnTo>
                    <a:pt x="109212" y="557211"/>
                  </a:lnTo>
                  <a:lnTo>
                    <a:pt x="77888" y="525887"/>
                  </a:lnTo>
                  <a:lnTo>
                    <a:pt x="51158" y="490460"/>
                  </a:lnTo>
                  <a:lnTo>
                    <a:pt x="29512" y="451422"/>
                  </a:lnTo>
                  <a:lnTo>
                    <a:pt x="13443" y="409264"/>
                  </a:lnTo>
                  <a:lnTo>
                    <a:pt x="3441" y="364477"/>
                  </a:lnTo>
                  <a:lnTo>
                    <a:pt x="0" y="317534"/>
                  </a:lnTo>
                  <a:lnTo>
                    <a:pt x="3441" y="270626"/>
                  </a:lnTo>
                  <a:lnTo>
                    <a:pt x="13443" y="225838"/>
                  </a:lnTo>
                  <a:lnTo>
                    <a:pt x="29512" y="183680"/>
                  </a:lnTo>
                  <a:lnTo>
                    <a:pt x="51158" y="144641"/>
                  </a:lnTo>
                  <a:lnTo>
                    <a:pt x="77888" y="109214"/>
                  </a:lnTo>
                  <a:lnTo>
                    <a:pt x="109212" y="77890"/>
                  </a:lnTo>
                  <a:lnTo>
                    <a:pt x="144639" y="51159"/>
                  </a:lnTo>
                  <a:lnTo>
                    <a:pt x="183678" y="29514"/>
                  </a:lnTo>
                  <a:lnTo>
                    <a:pt x="225836" y="13444"/>
                  </a:lnTo>
                  <a:lnTo>
                    <a:pt x="270624" y="3443"/>
                  </a:lnTo>
                  <a:lnTo>
                    <a:pt x="317549" y="0"/>
                  </a:lnTo>
                  <a:lnTo>
                    <a:pt x="364474" y="3443"/>
                  </a:lnTo>
                  <a:lnTo>
                    <a:pt x="409262" y="13444"/>
                  </a:lnTo>
                  <a:lnTo>
                    <a:pt x="451421" y="29514"/>
                  </a:lnTo>
                  <a:lnTo>
                    <a:pt x="490459" y="51159"/>
                  </a:lnTo>
                  <a:lnTo>
                    <a:pt x="525887" y="77890"/>
                  </a:lnTo>
                  <a:lnTo>
                    <a:pt x="557211" y="109214"/>
                  </a:lnTo>
                  <a:lnTo>
                    <a:pt x="583942" y="144641"/>
                  </a:lnTo>
                  <a:lnTo>
                    <a:pt x="605587" y="183680"/>
                  </a:lnTo>
                  <a:lnTo>
                    <a:pt x="621657" y="225838"/>
                  </a:lnTo>
                  <a:lnTo>
                    <a:pt x="631659" y="270626"/>
                  </a:lnTo>
                  <a:lnTo>
                    <a:pt x="635099" y="317552"/>
                  </a:lnTo>
                  <a:lnTo>
                    <a:pt x="631659" y="364477"/>
                  </a:lnTo>
                  <a:lnTo>
                    <a:pt x="621657" y="409264"/>
                  </a:lnTo>
                  <a:lnTo>
                    <a:pt x="605587" y="451422"/>
                  </a:lnTo>
                  <a:lnTo>
                    <a:pt x="583942" y="490460"/>
                  </a:lnTo>
                  <a:lnTo>
                    <a:pt x="557211" y="525887"/>
                  </a:lnTo>
                  <a:lnTo>
                    <a:pt x="525887" y="557211"/>
                  </a:lnTo>
                  <a:lnTo>
                    <a:pt x="490459" y="583942"/>
                  </a:lnTo>
                  <a:lnTo>
                    <a:pt x="451421" y="605587"/>
                  </a:lnTo>
                  <a:lnTo>
                    <a:pt x="409262" y="621657"/>
                  </a:lnTo>
                  <a:lnTo>
                    <a:pt x="364474" y="631659"/>
                  </a:lnTo>
                  <a:lnTo>
                    <a:pt x="317549" y="635102"/>
                  </a:lnTo>
                  <a:close/>
                </a:path>
              </a:pathLst>
            </a:custGeom>
            <a:solidFill>
              <a:srgbClr val="B0CB0C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8412418" y="5153009"/>
              <a:ext cx="324485" cy="324485"/>
            </a:xfrm>
            <a:custGeom>
              <a:avLst/>
              <a:gdLst/>
              <a:ahLst/>
              <a:cxnLst/>
              <a:rect l="l" t="t" r="r" b="b"/>
              <a:pathLst>
                <a:path w="324484" h="324485" extrusionOk="0">
                  <a:moveTo>
                    <a:pt x="162061" y="324154"/>
                  </a:moveTo>
                  <a:lnTo>
                    <a:pt x="118984" y="318364"/>
                  </a:lnTo>
                  <a:lnTo>
                    <a:pt x="80272" y="302023"/>
                  </a:lnTo>
                  <a:lnTo>
                    <a:pt x="47472" y="276678"/>
                  </a:lnTo>
                  <a:lnTo>
                    <a:pt x="22129" y="243872"/>
                  </a:lnTo>
                  <a:lnTo>
                    <a:pt x="5789" y="205152"/>
                  </a:lnTo>
                  <a:lnTo>
                    <a:pt x="0" y="162063"/>
                  </a:lnTo>
                  <a:lnTo>
                    <a:pt x="5789" y="118974"/>
                  </a:lnTo>
                  <a:lnTo>
                    <a:pt x="22129" y="80259"/>
                  </a:lnTo>
                  <a:lnTo>
                    <a:pt x="47472" y="47461"/>
                  </a:lnTo>
                  <a:lnTo>
                    <a:pt x="80272" y="22122"/>
                  </a:lnTo>
                  <a:lnTo>
                    <a:pt x="118984" y="5787"/>
                  </a:lnTo>
                  <a:lnTo>
                    <a:pt x="162061" y="0"/>
                  </a:lnTo>
                  <a:lnTo>
                    <a:pt x="205152" y="5787"/>
                  </a:lnTo>
                  <a:lnTo>
                    <a:pt x="243872" y="22122"/>
                  </a:lnTo>
                  <a:lnTo>
                    <a:pt x="276678" y="47461"/>
                  </a:lnTo>
                  <a:lnTo>
                    <a:pt x="302023" y="80259"/>
                  </a:lnTo>
                  <a:lnTo>
                    <a:pt x="318364" y="118974"/>
                  </a:lnTo>
                  <a:lnTo>
                    <a:pt x="324154" y="162060"/>
                  </a:lnTo>
                  <a:lnTo>
                    <a:pt x="318364" y="205152"/>
                  </a:lnTo>
                  <a:lnTo>
                    <a:pt x="302023" y="243872"/>
                  </a:lnTo>
                  <a:lnTo>
                    <a:pt x="276678" y="276678"/>
                  </a:lnTo>
                  <a:lnTo>
                    <a:pt x="243872" y="302023"/>
                  </a:lnTo>
                  <a:lnTo>
                    <a:pt x="205152" y="318364"/>
                  </a:lnTo>
                  <a:lnTo>
                    <a:pt x="162061" y="324154"/>
                  </a:lnTo>
                  <a:close/>
                </a:path>
              </a:pathLst>
            </a:custGeom>
            <a:solidFill>
              <a:srgbClr val="B0CB0C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1" name="object 11"/>
            <p:cNvSpPr/>
            <p:nvPr/>
          </p:nvSpPr>
          <p:spPr bwMode="auto">
            <a:xfrm>
              <a:off x="5202490" y="4997528"/>
              <a:ext cx="635635" cy="635635"/>
            </a:xfrm>
            <a:custGeom>
              <a:avLst/>
              <a:gdLst/>
              <a:ahLst/>
              <a:cxnLst/>
              <a:rect l="l" t="t" r="r" b="b"/>
              <a:pathLst>
                <a:path w="635635" h="635635" extrusionOk="0">
                  <a:moveTo>
                    <a:pt x="317549" y="635102"/>
                  </a:moveTo>
                  <a:lnTo>
                    <a:pt x="270624" y="631659"/>
                  </a:lnTo>
                  <a:lnTo>
                    <a:pt x="225836" y="621657"/>
                  </a:lnTo>
                  <a:lnTo>
                    <a:pt x="183678" y="605587"/>
                  </a:lnTo>
                  <a:lnTo>
                    <a:pt x="144640" y="583942"/>
                  </a:lnTo>
                  <a:lnTo>
                    <a:pt x="109213" y="557211"/>
                  </a:lnTo>
                  <a:lnTo>
                    <a:pt x="77889" y="525887"/>
                  </a:lnTo>
                  <a:lnTo>
                    <a:pt x="51158" y="490460"/>
                  </a:lnTo>
                  <a:lnTo>
                    <a:pt x="29513" y="451422"/>
                  </a:lnTo>
                  <a:lnTo>
                    <a:pt x="13444" y="409264"/>
                  </a:lnTo>
                  <a:lnTo>
                    <a:pt x="3442" y="364477"/>
                  </a:lnTo>
                  <a:lnTo>
                    <a:pt x="0" y="317541"/>
                  </a:lnTo>
                  <a:lnTo>
                    <a:pt x="3442" y="270626"/>
                  </a:lnTo>
                  <a:lnTo>
                    <a:pt x="13444" y="225838"/>
                  </a:lnTo>
                  <a:lnTo>
                    <a:pt x="29513" y="183680"/>
                  </a:lnTo>
                  <a:lnTo>
                    <a:pt x="51158" y="144641"/>
                  </a:lnTo>
                  <a:lnTo>
                    <a:pt x="77889" y="109214"/>
                  </a:lnTo>
                  <a:lnTo>
                    <a:pt x="109213" y="77890"/>
                  </a:lnTo>
                  <a:lnTo>
                    <a:pt x="144640" y="51159"/>
                  </a:lnTo>
                  <a:lnTo>
                    <a:pt x="183678" y="29514"/>
                  </a:lnTo>
                  <a:lnTo>
                    <a:pt x="225836" y="13444"/>
                  </a:lnTo>
                  <a:lnTo>
                    <a:pt x="270624" y="3443"/>
                  </a:lnTo>
                  <a:lnTo>
                    <a:pt x="317549" y="0"/>
                  </a:lnTo>
                  <a:lnTo>
                    <a:pt x="364474" y="3443"/>
                  </a:lnTo>
                  <a:lnTo>
                    <a:pt x="409262" y="13444"/>
                  </a:lnTo>
                  <a:lnTo>
                    <a:pt x="451421" y="29514"/>
                  </a:lnTo>
                  <a:lnTo>
                    <a:pt x="490459" y="51159"/>
                  </a:lnTo>
                  <a:lnTo>
                    <a:pt x="525887" y="77890"/>
                  </a:lnTo>
                  <a:lnTo>
                    <a:pt x="557211" y="109214"/>
                  </a:lnTo>
                  <a:lnTo>
                    <a:pt x="583942" y="144641"/>
                  </a:lnTo>
                  <a:lnTo>
                    <a:pt x="605587" y="183680"/>
                  </a:lnTo>
                  <a:lnTo>
                    <a:pt x="621657" y="225838"/>
                  </a:lnTo>
                  <a:lnTo>
                    <a:pt x="631659" y="270626"/>
                  </a:lnTo>
                  <a:lnTo>
                    <a:pt x="635100" y="317552"/>
                  </a:lnTo>
                  <a:lnTo>
                    <a:pt x="631659" y="364477"/>
                  </a:lnTo>
                  <a:lnTo>
                    <a:pt x="621657" y="409264"/>
                  </a:lnTo>
                  <a:lnTo>
                    <a:pt x="605587" y="451422"/>
                  </a:lnTo>
                  <a:lnTo>
                    <a:pt x="583942" y="490460"/>
                  </a:lnTo>
                  <a:lnTo>
                    <a:pt x="557211" y="525887"/>
                  </a:lnTo>
                  <a:lnTo>
                    <a:pt x="525887" y="557211"/>
                  </a:lnTo>
                  <a:lnTo>
                    <a:pt x="490459" y="583942"/>
                  </a:lnTo>
                  <a:lnTo>
                    <a:pt x="451421" y="605587"/>
                  </a:lnTo>
                  <a:lnTo>
                    <a:pt x="409262" y="621657"/>
                  </a:lnTo>
                  <a:lnTo>
                    <a:pt x="364474" y="631659"/>
                  </a:lnTo>
                  <a:lnTo>
                    <a:pt x="317549" y="635102"/>
                  </a:lnTo>
                  <a:close/>
                </a:path>
              </a:pathLst>
            </a:custGeom>
            <a:solidFill>
              <a:srgbClr val="B0CB0C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2" name="object 12"/>
            <p:cNvSpPr/>
            <p:nvPr/>
          </p:nvSpPr>
          <p:spPr bwMode="auto">
            <a:xfrm>
              <a:off x="5357956" y="5153009"/>
              <a:ext cx="324485" cy="324485"/>
            </a:xfrm>
            <a:custGeom>
              <a:avLst/>
              <a:gdLst/>
              <a:ahLst/>
              <a:cxnLst/>
              <a:rect l="l" t="t" r="r" b="b"/>
              <a:pathLst>
                <a:path w="324485" h="324485" extrusionOk="0">
                  <a:moveTo>
                    <a:pt x="162092" y="324154"/>
                  </a:moveTo>
                  <a:lnTo>
                    <a:pt x="119002" y="318364"/>
                  </a:lnTo>
                  <a:lnTo>
                    <a:pt x="80281" y="302023"/>
                  </a:lnTo>
                  <a:lnTo>
                    <a:pt x="47476" y="276678"/>
                  </a:lnTo>
                  <a:lnTo>
                    <a:pt x="22130" y="243872"/>
                  </a:lnTo>
                  <a:lnTo>
                    <a:pt x="5790" y="205152"/>
                  </a:lnTo>
                  <a:lnTo>
                    <a:pt x="0" y="162062"/>
                  </a:lnTo>
                  <a:lnTo>
                    <a:pt x="5790" y="118974"/>
                  </a:lnTo>
                  <a:lnTo>
                    <a:pt x="22130" y="80259"/>
                  </a:lnTo>
                  <a:lnTo>
                    <a:pt x="47476" y="47461"/>
                  </a:lnTo>
                  <a:lnTo>
                    <a:pt x="80281" y="22122"/>
                  </a:lnTo>
                  <a:lnTo>
                    <a:pt x="119002" y="5787"/>
                  </a:lnTo>
                  <a:lnTo>
                    <a:pt x="162091" y="0"/>
                  </a:lnTo>
                  <a:lnTo>
                    <a:pt x="205180" y="5787"/>
                  </a:lnTo>
                  <a:lnTo>
                    <a:pt x="243895" y="22122"/>
                  </a:lnTo>
                  <a:lnTo>
                    <a:pt x="276693" y="47461"/>
                  </a:lnTo>
                  <a:lnTo>
                    <a:pt x="302031" y="80259"/>
                  </a:lnTo>
                  <a:lnTo>
                    <a:pt x="318366" y="118974"/>
                  </a:lnTo>
                  <a:lnTo>
                    <a:pt x="324154" y="162061"/>
                  </a:lnTo>
                  <a:lnTo>
                    <a:pt x="318366" y="205152"/>
                  </a:lnTo>
                  <a:lnTo>
                    <a:pt x="302031" y="243872"/>
                  </a:lnTo>
                  <a:lnTo>
                    <a:pt x="276693" y="276678"/>
                  </a:lnTo>
                  <a:lnTo>
                    <a:pt x="243895" y="302023"/>
                  </a:lnTo>
                  <a:lnTo>
                    <a:pt x="205180" y="318364"/>
                  </a:lnTo>
                  <a:lnTo>
                    <a:pt x="162092" y="324154"/>
                  </a:lnTo>
                  <a:close/>
                </a:path>
              </a:pathLst>
            </a:custGeom>
            <a:solidFill>
              <a:srgbClr val="B0CB0C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2301154" y="5114895"/>
              <a:ext cx="635635" cy="635635"/>
            </a:xfrm>
            <a:custGeom>
              <a:avLst/>
              <a:gdLst/>
              <a:ahLst/>
              <a:cxnLst/>
              <a:rect l="l" t="t" r="r" b="b"/>
              <a:pathLst>
                <a:path w="635635" h="635635" extrusionOk="0">
                  <a:moveTo>
                    <a:pt x="317549" y="635101"/>
                  </a:moveTo>
                  <a:lnTo>
                    <a:pt x="270624" y="631658"/>
                  </a:lnTo>
                  <a:lnTo>
                    <a:pt x="225836" y="621656"/>
                  </a:lnTo>
                  <a:lnTo>
                    <a:pt x="183678" y="605587"/>
                  </a:lnTo>
                  <a:lnTo>
                    <a:pt x="144640" y="583942"/>
                  </a:lnTo>
                  <a:lnTo>
                    <a:pt x="109213" y="557211"/>
                  </a:lnTo>
                  <a:lnTo>
                    <a:pt x="77889" y="525887"/>
                  </a:lnTo>
                  <a:lnTo>
                    <a:pt x="51158" y="490460"/>
                  </a:lnTo>
                  <a:lnTo>
                    <a:pt x="29513" y="451422"/>
                  </a:lnTo>
                  <a:lnTo>
                    <a:pt x="13443" y="409264"/>
                  </a:lnTo>
                  <a:lnTo>
                    <a:pt x="3442" y="364476"/>
                  </a:lnTo>
                  <a:lnTo>
                    <a:pt x="0" y="317539"/>
                  </a:lnTo>
                  <a:lnTo>
                    <a:pt x="3442" y="270625"/>
                  </a:lnTo>
                  <a:lnTo>
                    <a:pt x="13443" y="225838"/>
                  </a:lnTo>
                  <a:lnTo>
                    <a:pt x="29513" y="183679"/>
                  </a:lnTo>
                  <a:lnTo>
                    <a:pt x="51158" y="144641"/>
                  </a:lnTo>
                  <a:lnTo>
                    <a:pt x="77889" y="109214"/>
                  </a:lnTo>
                  <a:lnTo>
                    <a:pt x="109213" y="77889"/>
                  </a:lnTo>
                  <a:lnTo>
                    <a:pt x="144640" y="51159"/>
                  </a:lnTo>
                  <a:lnTo>
                    <a:pt x="183678" y="29514"/>
                  </a:lnTo>
                  <a:lnTo>
                    <a:pt x="225836" y="13444"/>
                  </a:lnTo>
                  <a:lnTo>
                    <a:pt x="270624" y="3443"/>
                  </a:lnTo>
                  <a:lnTo>
                    <a:pt x="317549" y="0"/>
                  </a:lnTo>
                  <a:lnTo>
                    <a:pt x="364474" y="3443"/>
                  </a:lnTo>
                  <a:lnTo>
                    <a:pt x="409262" y="13444"/>
                  </a:lnTo>
                  <a:lnTo>
                    <a:pt x="451421" y="29514"/>
                  </a:lnTo>
                  <a:lnTo>
                    <a:pt x="490459" y="51159"/>
                  </a:lnTo>
                  <a:lnTo>
                    <a:pt x="525887" y="77889"/>
                  </a:lnTo>
                  <a:lnTo>
                    <a:pt x="557211" y="109214"/>
                  </a:lnTo>
                  <a:lnTo>
                    <a:pt x="583942" y="144641"/>
                  </a:lnTo>
                  <a:lnTo>
                    <a:pt x="605587" y="183679"/>
                  </a:lnTo>
                  <a:lnTo>
                    <a:pt x="621657" y="225838"/>
                  </a:lnTo>
                  <a:lnTo>
                    <a:pt x="631659" y="270625"/>
                  </a:lnTo>
                  <a:lnTo>
                    <a:pt x="635100" y="317551"/>
                  </a:lnTo>
                  <a:lnTo>
                    <a:pt x="631659" y="364476"/>
                  </a:lnTo>
                  <a:lnTo>
                    <a:pt x="621657" y="409264"/>
                  </a:lnTo>
                  <a:lnTo>
                    <a:pt x="605587" y="451422"/>
                  </a:lnTo>
                  <a:lnTo>
                    <a:pt x="583942" y="490460"/>
                  </a:lnTo>
                  <a:lnTo>
                    <a:pt x="557211" y="525887"/>
                  </a:lnTo>
                  <a:lnTo>
                    <a:pt x="525887" y="557211"/>
                  </a:lnTo>
                  <a:lnTo>
                    <a:pt x="490459" y="583942"/>
                  </a:lnTo>
                  <a:lnTo>
                    <a:pt x="451421" y="605587"/>
                  </a:lnTo>
                  <a:lnTo>
                    <a:pt x="409262" y="621656"/>
                  </a:lnTo>
                  <a:lnTo>
                    <a:pt x="364474" y="631658"/>
                  </a:lnTo>
                  <a:lnTo>
                    <a:pt x="317549" y="635101"/>
                  </a:lnTo>
                  <a:close/>
                </a:path>
              </a:pathLst>
            </a:custGeom>
            <a:solidFill>
              <a:srgbClr val="B0CB0C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4" name="object 14"/>
            <p:cNvSpPr/>
            <p:nvPr/>
          </p:nvSpPr>
          <p:spPr bwMode="auto">
            <a:xfrm>
              <a:off x="916940" y="4168736"/>
              <a:ext cx="3403600" cy="1426210"/>
            </a:xfrm>
            <a:custGeom>
              <a:avLst/>
              <a:gdLst/>
              <a:ahLst/>
              <a:cxnLst/>
              <a:rect l="l" t="t" r="r" b="b"/>
              <a:pathLst>
                <a:path w="3403600" h="1426210" extrusionOk="0">
                  <a:moveTo>
                    <a:pt x="1863839" y="1263713"/>
                  </a:moveTo>
                  <a:lnTo>
                    <a:pt x="1858048" y="1220635"/>
                  </a:lnTo>
                  <a:lnTo>
                    <a:pt x="1841715" y="1181912"/>
                  </a:lnTo>
                  <a:lnTo>
                    <a:pt x="1816366" y="1149108"/>
                  </a:lnTo>
                  <a:lnTo>
                    <a:pt x="1783562" y="1123759"/>
                  </a:lnTo>
                  <a:lnTo>
                    <a:pt x="1744840" y="1107414"/>
                  </a:lnTo>
                  <a:lnTo>
                    <a:pt x="1701761" y="1101623"/>
                  </a:lnTo>
                  <a:lnTo>
                    <a:pt x="1658670" y="1107414"/>
                  </a:lnTo>
                  <a:lnTo>
                    <a:pt x="1619948" y="1123759"/>
                  </a:lnTo>
                  <a:lnTo>
                    <a:pt x="1587144" y="1149108"/>
                  </a:lnTo>
                  <a:lnTo>
                    <a:pt x="1561807" y="1181912"/>
                  </a:lnTo>
                  <a:lnTo>
                    <a:pt x="1545463" y="1220635"/>
                  </a:lnTo>
                  <a:lnTo>
                    <a:pt x="1539671" y="1263726"/>
                  </a:lnTo>
                  <a:lnTo>
                    <a:pt x="1545463" y="1306804"/>
                  </a:lnTo>
                  <a:lnTo>
                    <a:pt x="1561807" y="1345526"/>
                  </a:lnTo>
                  <a:lnTo>
                    <a:pt x="1587144" y="1378331"/>
                  </a:lnTo>
                  <a:lnTo>
                    <a:pt x="1619948" y="1403680"/>
                  </a:lnTo>
                  <a:lnTo>
                    <a:pt x="1658670" y="1420025"/>
                  </a:lnTo>
                  <a:lnTo>
                    <a:pt x="1701622" y="1425790"/>
                  </a:lnTo>
                  <a:lnTo>
                    <a:pt x="1701888" y="1425790"/>
                  </a:lnTo>
                  <a:lnTo>
                    <a:pt x="1744840" y="1420025"/>
                  </a:lnTo>
                  <a:lnTo>
                    <a:pt x="1783562" y="1403680"/>
                  </a:lnTo>
                  <a:lnTo>
                    <a:pt x="1816366" y="1378331"/>
                  </a:lnTo>
                  <a:lnTo>
                    <a:pt x="1841715" y="1345526"/>
                  </a:lnTo>
                  <a:lnTo>
                    <a:pt x="1858048" y="1306804"/>
                  </a:lnTo>
                  <a:lnTo>
                    <a:pt x="1863839" y="1263713"/>
                  </a:lnTo>
                  <a:close/>
                </a:path>
                <a:path w="3403600" h="1426210" extrusionOk="0">
                  <a:moveTo>
                    <a:pt x="3403371" y="413702"/>
                  </a:moveTo>
                  <a:lnTo>
                    <a:pt x="3395078" y="372033"/>
                  </a:lnTo>
                  <a:lnTo>
                    <a:pt x="3371481" y="336702"/>
                  </a:lnTo>
                  <a:lnTo>
                    <a:pt x="3336150" y="313093"/>
                  </a:lnTo>
                  <a:lnTo>
                    <a:pt x="3294481" y="304800"/>
                  </a:lnTo>
                  <a:lnTo>
                    <a:pt x="2856839" y="304800"/>
                  </a:lnTo>
                  <a:lnTo>
                    <a:pt x="2814447" y="296240"/>
                  </a:lnTo>
                  <a:lnTo>
                    <a:pt x="2779826" y="272910"/>
                  </a:lnTo>
                  <a:lnTo>
                    <a:pt x="2756484" y="238290"/>
                  </a:lnTo>
                  <a:lnTo>
                    <a:pt x="2747937" y="195897"/>
                  </a:lnTo>
                  <a:lnTo>
                    <a:pt x="2747937" y="108902"/>
                  </a:lnTo>
                  <a:lnTo>
                    <a:pt x="2745816" y="87566"/>
                  </a:lnTo>
                  <a:lnTo>
                    <a:pt x="2729636" y="48488"/>
                  </a:lnTo>
                  <a:lnTo>
                    <a:pt x="2699448" y="18300"/>
                  </a:lnTo>
                  <a:lnTo>
                    <a:pt x="2660370" y="2120"/>
                  </a:lnTo>
                  <a:lnTo>
                    <a:pt x="2639034" y="0"/>
                  </a:lnTo>
                  <a:lnTo>
                    <a:pt x="764336" y="0"/>
                  </a:lnTo>
                  <a:lnTo>
                    <a:pt x="721944" y="8559"/>
                  </a:lnTo>
                  <a:lnTo>
                    <a:pt x="687336" y="31902"/>
                  </a:lnTo>
                  <a:lnTo>
                    <a:pt x="663994" y="66522"/>
                  </a:lnTo>
                  <a:lnTo>
                    <a:pt x="655434" y="108902"/>
                  </a:lnTo>
                  <a:lnTo>
                    <a:pt x="655434" y="195897"/>
                  </a:lnTo>
                  <a:lnTo>
                    <a:pt x="646874" y="238290"/>
                  </a:lnTo>
                  <a:lnTo>
                    <a:pt x="623531" y="272910"/>
                  </a:lnTo>
                  <a:lnTo>
                    <a:pt x="588924" y="296240"/>
                  </a:lnTo>
                  <a:lnTo>
                    <a:pt x="546531" y="304800"/>
                  </a:lnTo>
                  <a:lnTo>
                    <a:pt x="108902" y="304800"/>
                  </a:lnTo>
                  <a:lnTo>
                    <a:pt x="66509" y="313359"/>
                  </a:lnTo>
                  <a:lnTo>
                    <a:pt x="31889" y="336702"/>
                  </a:lnTo>
                  <a:lnTo>
                    <a:pt x="8547" y="371322"/>
                  </a:lnTo>
                  <a:lnTo>
                    <a:pt x="0" y="413702"/>
                  </a:lnTo>
                  <a:lnTo>
                    <a:pt x="0" y="631507"/>
                  </a:lnTo>
                  <a:lnTo>
                    <a:pt x="8547" y="673900"/>
                  </a:lnTo>
                  <a:lnTo>
                    <a:pt x="31889" y="708520"/>
                  </a:lnTo>
                  <a:lnTo>
                    <a:pt x="66509" y="731850"/>
                  </a:lnTo>
                  <a:lnTo>
                    <a:pt x="108902" y="740410"/>
                  </a:lnTo>
                  <a:lnTo>
                    <a:pt x="3294481" y="740410"/>
                  </a:lnTo>
                  <a:lnTo>
                    <a:pt x="3336150" y="732129"/>
                  </a:lnTo>
                  <a:lnTo>
                    <a:pt x="3371481" y="708520"/>
                  </a:lnTo>
                  <a:lnTo>
                    <a:pt x="3395078" y="673188"/>
                  </a:lnTo>
                  <a:lnTo>
                    <a:pt x="3403371" y="631507"/>
                  </a:lnTo>
                  <a:lnTo>
                    <a:pt x="3403371" y="413702"/>
                  </a:lnTo>
                  <a:close/>
                </a:path>
              </a:pathLst>
            </a:custGeom>
            <a:solidFill>
              <a:srgbClr val="B0CB0C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 bwMode="auto">
          <a:xfrm>
            <a:off x="693615" y="571299"/>
            <a:ext cx="16255999" cy="1893794"/>
          </a:xfrm>
          <a:prstGeom prst="rect">
            <a:avLst/>
          </a:prstGeom>
        </p:spPr>
        <p:txBody>
          <a:bodyPr vert="horz" wrap="square" lIns="0" tIns="110621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t>Тайминг</a:t>
            </a:r>
            <a:r>
              <a:rPr spc="-165"/>
              <a:t> </a:t>
            </a:r>
            <a:r>
              <a:rPr spc="-10"/>
              <a:t>конкурса*</a:t>
            </a:r>
            <a:endParaRPr/>
          </a:p>
        </p:txBody>
      </p:sp>
      <p:sp>
        <p:nvSpPr>
          <p:cNvPr id="16" name="object 16"/>
          <p:cNvSpPr txBox="1"/>
          <p:nvPr/>
        </p:nvSpPr>
        <p:spPr bwMode="auto">
          <a:xfrm>
            <a:off x="1016000" y="4180216"/>
            <a:ext cx="3205480" cy="654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520"/>
              </a:lnSpc>
              <a:spcBef>
                <a:spcPts val="100"/>
              </a:spcBef>
              <a:defRPr/>
            </a:pPr>
            <a:r>
              <a:rPr sz="2200" b="1">
                <a:solidFill>
                  <a:srgbClr val="FFFFFF"/>
                </a:solidFill>
                <a:latin typeface="Roboto"/>
                <a:cs typeface="Roboto"/>
              </a:rPr>
              <a:t>Прием</a:t>
            </a:r>
            <a:r>
              <a:rPr sz="2200" b="1" spc="-7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spc="-10">
                <a:solidFill>
                  <a:srgbClr val="FFFFFF"/>
                </a:solidFill>
                <a:latin typeface="Roboto"/>
                <a:cs typeface="Roboto"/>
              </a:rPr>
              <a:t>заявок</a:t>
            </a:r>
            <a:endParaRPr sz="2200">
              <a:latin typeface="Roboto"/>
              <a:cs typeface="Roboto"/>
            </a:endParaRPr>
          </a:p>
          <a:p>
            <a:pPr algn="ctr">
              <a:lnSpc>
                <a:spcPts val="2520"/>
              </a:lnSpc>
              <a:defRPr/>
            </a:pPr>
            <a:r>
              <a:rPr lang="ru-RU" sz="2200" b="1">
                <a:solidFill>
                  <a:srgbClr val="FFFFFF"/>
                </a:solidFill>
                <a:latin typeface="Roboto"/>
                <a:cs typeface="Roboto"/>
              </a:rPr>
              <a:t>1 ноября – </a:t>
            </a:r>
            <a:r>
              <a:rPr sz="2200" b="1">
                <a:solidFill>
                  <a:srgbClr val="FFFFFF"/>
                </a:solidFill>
                <a:latin typeface="Roboto"/>
                <a:cs typeface="Roboto"/>
              </a:rPr>
              <a:t>2</a:t>
            </a:r>
            <a:r>
              <a:rPr lang="ru-RU" sz="2200" b="1">
                <a:solidFill>
                  <a:srgbClr val="FFFFFF"/>
                </a:solidFill>
                <a:latin typeface="Roboto"/>
                <a:cs typeface="Roboto"/>
              </a:rPr>
              <a:t>7 января </a:t>
            </a:r>
            <a:endParaRPr sz="2200">
              <a:latin typeface="Roboto"/>
              <a:cs typeface="Roboto"/>
            </a:endParaRPr>
          </a:p>
        </p:txBody>
      </p:sp>
      <p:sp>
        <p:nvSpPr>
          <p:cNvPr id="17" name="object 17"/>
          <p:cNvSpPr/>
          <p:nvPr/>
        </p:nvSpPr>
        <p:spPr bwMode="auto">
          <a:xfrm>
            <a:off x="3639750" y="5800420"/>
            <a:ext cx="3760470" cy="740410"/>
          </a:xfrm>
          <a:custGeom>
            <a:avLst/>
            <a:gdLst/>
            <a:ahLst/>
            <a:cxnLst/>
            <a:rect l="l" t="t" r="r" b="b"/>
            <a:pathLst>
              <a:path w="3760470" h="740409" extrusionOk="0">
                <a:moveTo>
                  <a:pt x="2835784" y="740409"/>
                </a:moveTo>
                <a:lnTo>
                  <a:pt x="924777" y="740409"/>
                </a:lnTo>
                <a:lnTo>
                  <a:pt x="903432" y="738297"/>
                </a:lnTo>
                <a:lnTo>
                  <a:pt x="864358" y="722112"/>
                </a:lnTo>
                <a:lnTo>
                  <a:pt x="834172" y="691925"/>
                </a:lnTo>
                <a:lnTo>
                  <a:pt x="817987" y="652852"/>
                </a:lnTo>
                <a:lnTo>
                  <a:pt x="815875" y="631507"/>
                </a:lnTo>
                <a:lnTo>
                  <a:pt x="815875" y="544511"/>
                </a:lnTo>
                <a:lnTo>
                  <a:pt x="807317" y="502121"/>
                </a:lnTo>
                <a:lnTo>
                  <a:pt x="783978" y="467505"/>
                </a:lnTo>
                <a:lnTo>
                  <a:pt x="749362" y="444167"/>
                </a:lnTo>
                <a:lnTo>
                  <a:pt x="706973" y="435609"/>
                </a:lnTo>
                <a:lnTo>
                  <a:pt x="108901" y="435609"/>
                </a:lnTo>
                <a:lnTo>
                  <a:pt x="66512" y="427051"/>
                </a:lnTo>
                <a:lnTo>
                  <a:pt x="31896" y="403712"/>
                </a:lnTo>
                <a:lnTo>
                  <a:pt x="8558" y="369096"/>
                </a:lnTo>
                <a:lnTo>
                  <a:pt x="0" y="326707"/>
                </a:lnTo>
                <a:lnTo>
                  <a:pt x="0" y="108902"/>
                </a:lnTo>
                <a:lnTo>
                  <a:pt x="8558" y="66512"/>
                </a:lnTo>
                <a:lnTo>
                  <a:pt x="31896" y="31896"/>
                </a:lnTo>
                <a:lnTo>
                  <a:pt x="66512" y="8558"/>
                </a:lnTo>
                <a:lnTo>
                  <a:pt x="108901" y="0"/>
                </a:lnTo>
                <a:lnTo>
                  <a:pt x="3651515" y="0"/>
                </a:lnTo>
                <a:lnTo>
                  <a:pt x="3693188" y="8289"/>
                </a:lnTo>
                <a:lnTo>
                  <a:pt x="3728525" y="31896"/>
                </a:lnTo>
                <a:lnTo>
                  <a:pt x="3752128" y="67227"/>
                </a:lnTo>
                <a:lnTo>
                  <a:pt x="3760414" y="108902"/>
                </a:lnTo>
                <a:lnTo>
                  <a:pt x="3760414" y="326707"/>
                </a:lnTo>
                <a:lnTo>
                  <a:pt x="3752128" y="368382"/>
                </a:lnTo>
                <a:lnTo>
                  <a:pt x="3728525" y="403711"/>
                </a:lnTo>
                <a:lnTo>
                  <a:pt x="3693188" y="427319"/>
                </a:lnTo>
                <a:lnTo>
                  <a:pt x="3651515" y="435609"/>
                </a:lnTo>
                <a:lnTo>
                  <a:pt x="3053593" y="435609"/>
                </a:lnTo>
                <a:lnTo>
                  <a:pt x="3032249" y="437721"/>
                </a:lnTo>
                <a:lnTo>
                  <a:pt x="2993174" y="453906"/>
                </a:lnTo>
                <a:lnTo>
                  <a:pt x="2962985" y="484092"/>
                </a:lnTo>
                <a:lnTo>
                  <a:pt x="2946804" y="523166"/>
                </a:lnTo>
                <a:lnTo>
                  <a:pt x="2944693" y="544511"/>
                </a:lnTo>
                <a:lnTo>
                  <a:pt x="2944693" y="631507"/>
                </a:lnTo>
                <a:lnTo>
                  <a:pt x="2942581" y="652852"/>
                </a:lnTo>
                <a:lnTo>
                  <a:pt x="2926394" y="691925"/>
                </a:lnTo>
                <a:lnTo>
                  <a:pt x="2896208" y="722112"/>
                </a:lnTo>
                <a:lnTo>
                  <a:pt x="2857133" y="738297"/>
                </a:lnTo>
                <a:lnTo>
                  <a:pt x="2835784" y="740409"/>
                </a:lnTo>
                <a:close/>
              </a:path>
            </a:pathLst>
          </a:custGeom>
          <a:solidFill>
            <a:srgbClr val="B0CB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8" name="object 18"/>
          <p:cNvSpPr txBox="1"/>
          <p:nvPr/>
        </p:nvSpPr>
        <p:spPr bwMode="auto">
          <a:xfrm>
            <a:off x="3738808" y="5811902"/>
            <a:ext cx="3562350" cy="66428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828040" marR="5080" indent="-815975">
              <a:lnSpc>
                <a:spcPts val="2400"/>
              </a:lnSpc>
              <a:spcBef>
                <a:spcPts val="380"/>
              </a:spcBef>
              <a:defRPr/>
            </a:pPr>
            <a:r>
              <a:rPr sz="2200" b="1" spc="-10">
                <a:solidFill>
                  <a:srgbClr val="FFFFFF"/>
                </a:solidFill>
                <a:latin typeface="Roboto"/>
                <a:cs typeface="Roboto"/>
              </a:rPr>
              <a:t>Голосование</a:t>
            </a:r>
            <a:r>
              <a:rPr sz="2200" b="1" spc="-3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FFFFFF"/>
                </a:solidFill>
                <a:latin typeface="Roboto"/>
                <a:cs typeface="Roboto"/>
              </a:rPr>
              <a:t>жюри</a:t>
            </a:r>
            <a:r>
              <a:rPr lang="ru-RU" sz="2200" b="1">
                <a:solidFill>
                  <a:srgbClr val="FFFFFF"/>
                </a:solidFill>
                <a:latin typeface="Roboto"/>
                <a:cs typeface="Roboto"/>
              </a:rPr>
              <a:t>  - с 29 января </a:t>
            </a:r>
            <a:endParaRPr sz="2200">
              <a:latin typeface="Roboto"/>
              <a:cs typeface="Roboto"/>
            </a:endParaRPr>
          </a:p>
        </p:txBody>
      </p:sp>
      <p:sp>
        <p:nvSpPr>
          <p:cNvPr id="19" name="object 19"/>
          <p:cNvSpPr/>
          <p:nvPr/>
        </p:nvSpPr>
        <p:spPr bwMode="auto">
          <a:xfrm>
            <a:off x="7724466" y="4168733"/>
            <a:ext cx="3019734" cy="740410"/>
          </a:xfrm>
          <a:custGeom>
            <a:avLst/>
            <a:gdLst/>
            <a:ahLst/>
            <a:cxnLst/>
            <a:rect l="l" t="t" r="r" b="b"/>
            <a:pathLst>
              <a:path w="1700529" h="740410" extrusionOk="0">
                <a:moveTo>
                  <a:pt x="1591143" y="740409"/>
                </a:moveTo>
                <a:lnTo>
                  <a:pt x="108901" y="740409"/>
                </a:lnTo>
                <a:lnTo>
                  <a:pt x="66512" y="731851"/>
                </a:lnTo>
                <a:lnTo>
                  <a:pt x="31896" y="708512"/>
                </a:lnTo>
                <a:lnTo>
                  <a:pt x="8558" y="673896"/>
                </a:lnTo>
                <a:lnTo>
                  <a:pt x="0" y="631507"/>
                </a:lnTo>
                <a:lnTo>
                  <a:pt x="0" y="108902"/>
                </a:lnTo>
                <a:lnTo>
                  <a:pt x="8558" y="66512"/>
                </a:lnTo>
                <a:lnTo>
                  <a:pt x="31896" y="31896"/>
                </a:lnTo>
                <a:lnTo>
                  <a:pt x="66512" y="8558"/>
                </a:lnTo>
                <a:lnTo>
                  <a:pt x="108901" y="0"/>
                </a:lnTo>
                <a:lnTo>
                  <a:pt x="1591143" y="0"/>
                </a:lnTo>
                <a:lnTo>
                  <a:pt x="1632815" y="8289"/>
                </a:lnTo>
                <a:lnTo>
                  <a:pt x="1668143" y="31896"/>
                </a:lnTo>
                <a:lnTo>
                  <a:pt x="1691751" y="67227"/>
                </a:lnTo>
                <a:lnTo>
                  <a:pt x="1700042" y="108902"/>
                </a:lnTo>
                <a:lnTo>
                  <a:pt x="1700042" y="631507"/>
                </a:lnTo>
                <a:lnTo>
                  <a:pt x="1691751" y="673182"/>
                </a:lnTo>
                <a:lnTo>
                  <a:pt x="1668143" y="708511"/>
                </a:lnTo>
                <a:lnTo>
                  <a:pt x="1632815" y="732119"/>
                </a:lnTo>
                <a:lnTo>
                  <a:pt x="1591143" y="740409"/>
                </a:lnTo>
                <a:close/>
              </a:path>
            </a:pathLst>
          </a:custGeom>
          <a:solidFill>
            <a:srgbClr val="B0CB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7823524" y="4180216"/>
            <a:ext cx="2920676" cy="715581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18415">
              <a:lnSpc>
                <a:spcPts val="2400"/>
              </a:lnSpc>
              <a:spcBef>
                <a:spcPts val="380"/>
              </a:spcBef>
              <a:defRPr/>
            </a:pPr>
            <a:r>
              <a:rPr sz="2200" b="1" spc="-20">
                <a:solidFill>
                  <a:srgbClr val="FFFFFF"/>
                </a:solidFill>
                <a:latin typeface="Roboto"/>
                <a:cs typeface="Roboto"/>
              </a:rPr>
              <a:t>Шорт-лист </a:t>
            </a:r>
            <a:endParaRPr lang="ru-RU" sz="2200" b="1" spc="-20">
              <a:solidFill>
                <a:srgbClr val="FFFFFF"/>
              </a:solidFill>
              <a:latin typeface="Roboto"/>
              <a:cs typeface="Roboto"/>
            </a:endParaRPr>
          </a:p>
          <a:p>
            <a:pPr marL="12700" marR="5080" indent="18415">
              <a:lnSpc>
                <a:spcPts val="2400"/>
              </a:lnSpc>
              <a:spcBef>
                <a:spcPts val="380"/>
              </a:spcBef>
              <a:defRPr/>
            </a:pPr>
            <a:r>
              <a:rPr lang="ru-RU" sz="2200" b="1">
                <a:solidFill>
                  <a:srgbClr val="FFFFFF"/>
                </a:solidFill>
                <a:latin typeface="Roboto"/>
                <a:cs typeface="Roboto"/>
              </a:rPr>
              <a:t>13 февраля </a:t>
            </a:r>
            <a:endParaRPr sz="2200">
              <a:latin typeface="Roboto"/>
              <a:cs typeface="Roboto"/>
            </a:endParaRPr>
          </a:p>
        </p:txBody>
      </p:sp>
      <p:sp>
        <p:nvSpPr>
          <p:cNvPr id="21" name="object 21"/>
          <p:cNvSpPr/>
          <p:nvPr/>
        </p:nvSpPr>
        <p:spPr bwMode="auto">
          <a:xfrm>
            <a:off x="9965690" y="5966809"/>
            <a:ext cx="3879215" cy="1045210"/>
          </a:xfrm>
          <a:custGeom>
            <a:avLst/>
            <a:gdLst/>
            <a:ahLst/>
            <a:cxnLst/>
            <a:rect l="l" t="t" r="r" b="b"/>
            <a:pathLst>
              <a:path w="3879215" h="1045209" extrusionOk="0">
                <a:moveTo>
                  <a:pt x="2529794" y="1045206"/>
                </a:moveTo>
                <a:lnTo>
                  <a:pt x="1349084" y="1045206"/>
                </a:lnTo>
                <a:lnTo>
                  <a:pt x="1327741" y="1043095"/>
                </a:lnTo>
                <a:lnTo>
                  <a:pt x="1288670" y="1026914"/>
                </a:lnTo>
                <a:lnTo>
                  <a:pt x="1258481" y="996727"/>
                </a:lnTo>
                <a:lnTo>
                  <a:pt x="1242296" y="957652"/>
                </a:lnTo>
                <a:lnTo>
                  <a:pt x="1240185" y="936307"/>
                </a:lnTo>
                <a:lnTo>
                  <a:pt x="1240185" y="849311"/>
                </a:lnTo>
                <a:lnTo>
                  <a:pt x="1238073" y="827966"/>
                </a:lnTo>
                <a:lnTo>
                  <a:pt x="1221885" y="788892"/>
                </a:lnTo>
                <a:lnTo>
                  <a:pt x="1191700" y="758705"/>
                </a:lnTo>
                <a:lnTo>
                  <a:pt x="1152629" y="742521"/>
                </a:lnTo>
                <a:lnTo>
                  <a:pt x="1131286" y="740409"/>
                </a:lnTo>
                <a:lnTo>
                  <a:pt x="108901" y="740409"/>
                </a:lnTo>
                <a:lnTo>
                  <a:pt x="66512" y="731851"/>
                </a:lnTo>
                <a:lnTo>
                  <a:pt x="31896" y="708512"/>
                </a:lnTo>
                <a:lnTo>
                  <a:pt x="8558" y="673896"/>
                </a:lnTo>
                <a:lnTo>
                  <a:pt x="0" y="631507"/>
                </a:lnTo>
                <a:lnTo>
                  <a:pt x="0" y="413701"/>
                </a:lnTo>
                <a:lnTo>
                  <a:pt x="8558" y="371312"/>
                </a:lnTo>
                <a:lnTo>
                  <a:pt x="31896" y="336696"/>
                </a:lnTo>
                <a:lnTo>
                  <a:pt x="66512" y="313357"/>
                </a:lnTo>
                <a:lnTo>
                  <a:pt x="108901" y="304799"/>
                </a:lnTo>
                <a:lnTo>
                  <a:pt x="416162" y="304799"/>
                </a:lnTo>
                <a:lnTo>
                  <a:pt x="458552" y="296241"/>
                </a:lnTo>
                <a:lnTo>
                  <a:pt x="493168" y="272903"/>
                </a:lnTo>
                <a:lnTo>
                  <a:pt x="516507" y="238287"/>
                </a:lnTo>
                <a:lnTo>
                  <a:pt x="525065" y="195897"/>
                </a:lnTo>
                <a:lnTo>
                  <a:pt x="525065" y="108902"/>
                </a:lnTo>
                <a:lnTo>
                  <a:pt x="533623" y="66512"/>
                </a:lnTo>
                <a:lnTo>
                  <a:pt x="556962" y="31896"/>
                </a:lnTo>
                <a:lnTo>
                  <a:pt x="591577" y="8558"/>
                </a:lnTo>
                <a:lnTo>
                  <a:pt x="633967" y="0"/>
                </a:lnTo>
                <a:lnTo>
                  <a:pt x="3244769" y="0"/>
                </a:lnTo>
                <a:lnTo>
                  <a:pt x="3286441" y="8289"/>
                </a:lnTo>
                <a:lnTo>
                  <a:pt x="3321769" y="31896"/>
                </a:lnTo>
                <a:lnTo>
                  <a:pt x="3345380" y="67227"/>
                </a:lnTo>
                <a:lnTo>
                  <a:pt x="3353668" y="108902"/>
                </a:lnTo>
                <a:lnTo>
                  <a:pt x="3353668" y="195897"/>
                </a:lnTo>
                <a:lnTo>
                  <a:pt x="3362227" y="238287"/>
                </a:lnTo>
                <a:lnTo>
                  <a:pt x="3385566" y="272903"/>
                </a:lnTo>
                <a:lnTo>
                  <a:pt x="3420184" y="296241"/>
                </a:lnTo>
                <a:lnTo>
                  <a:pt x="3462577" y="304799"/>
                </a:lnTo>
                <a:lnTo>
                  <a:pt x="3769834" y="304799"/>
                </a:lnTo>
                <a:lnTo>
                  <a:pt x="3791178" y="306911"/>
                </a:lnTo>
                <a:lnTo>
                  <a:pt x="3830249" y="323096"/>
                </a:lnTo>
                <a:lnTo>
                  <a:pt x="3860438" y="353283"/>
                </a:lnTo>
                <a:lnTo>
                  <a:pt x="3876623" y="392356"/>
                </a:lnTo>
                <a:lnTo>
                  <a:pt x="3878734" y="413701"/>
                </a:lnTo>
                <a:lnTo>
                  <a:pt x="3878734" y="631507"/>
                </a:lnTo>
                <a:lnTo>
                  <a:pt x="3870446" y="673182"/>
                </a:lnTo>
                <a:lnTo>
                  <a:pt x="3846835" y="708511"/>
                </a:lnTo>
                <a:lnTo>
                  <a:pt x="3811506" y="732119"/>
                </a:lnTo>
                <a:lnTo>
                  <a:pt x="3769834" y="740409"/>
                </a:lnTo>
                <a:lnTo>
                  <a:pt x="2747602" y="740409"/>
                </a:lnTo>
                <a:lnTo>
                  <a:pt x="2726259" y="742521"/>
                </a:lnTo>
                <a:lnTo>
                  <a:pt x="2687183" y="758705"/>
                </a:lnTo>
                <a:lnTo>
                  <a:pt x="2656994" y="788892"/>
                </a:lnTo>
                <a:lnTo>
                  <a:pt x="2640814" y="827966"/>
                </a:lnTo>
                <a:lnTo>
                  <a:pt x="2638703" y="849311"/>
                </a:lnTo>
                <a:lnTo>
                  <a:pt x="2638703" y="936307"/>
                </a:lnTo>
                <a:lnTo>
                  <a:pt x="2636590" y="957652"/>
                </a:lnTo>
                <a:lnTo>
                  <a:pt x="2620403" y="996727"/>
                </a:lnTo>
                <a:lnTo>
                  <a:pt x="2590218" y="1026914"/>
                </a:lnTo>
                <a:lnTo>
                  <a:pt x="2551142" y="1043095"/>
                </a:lnTo>
                <a:lnTo>
                  <a:pt x="2529794" y="1045206"/>
                </a:lnTo>
                <a:close/>
              </a:path>
            </a:pathLst>
          </a:custGeom>
          <a:solidFill>
            <a:srgbClr val="B0CB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2" name="object 22"/>
          <p:cNvSpPr txBox="1"/>
          <p:nvPr/>
        </p:nvSpPr>
        <p:spPr bwMode="auto">
          <a:xfrm>
            <a:off x="10064750" y="5978260"/>
            <a:ext cx="3681095" cy="715581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-635" algn="ctr">
              <a:lnSpc>
                <a:spcPts val="2400"/>
              </a:lnSpc>
              <a:spcBef>
                <a:spcPts val="380"/>
              </a:spcBef>
              <a:defRPr/>
            </a:pPr>
            <a:r>
              <a:rPr sz="2200" b="1" spc="-10">
                <a:solidFill>
                  <a:srgbClr val="FFFFFF"/>
                </a:solidFill>
                <a:latin typeface="Roboto"/>
                <a:cs typeface="Roboto"/>
              </a:rPr>
              <a:t>Голосование</a:t>
            </a:r>
            <a:r>
              <a:rPr sz="2200" b="1" spc="-2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FFFFFF"/>
                </a:solidFill>
                <a:latin typeface="Roboto"/>
                <a:cs typeface="Roboto"/>
              </a:rPr>
              <a:t>2</a:t>
            </a:r>
            <a:r>
              <a:rPr sz="2200" b="1" spc="-2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spc="-20">
                <a:solidFill>
                  <a:srgbClr val="FFFFFF"/>
                </a:solidFill>
                <a:latin typeface="Roboto"/>
                <a:cs typeface="Roboto"/>
              </a:rPr>
              <a:t>этап </a:t>
            </a:r>
            <a:r>
              <a:rPr sz="2200" b="1">
                <a:solidFill>
                  <a:srgbClr val="FFFFFF"/>
                </a:solidFill>
                <a:latin typeface="Roboto"/>
                <a:cs typeface="Roboto"/>
              </a:rPr>
              <a:t>(</a:t>
            </a:r>
            <a:endParaRPr lang="ru-RU" sz="2200" b="1">
              <a:solidFill>
                <a:srgbClr val="FFFFFF"/>
              </a:solidFill>
              <a:latin typeface="Roboto"/>
              <a:cs typeface="Roboto"/>
            </a:endParaRPr>
          </a:p>
          <a:p>
            <a:pPr marL="12700" marR="5080" indent="-635" algn="ctr">
              <a:lnSpc>
                <a:spcPts val="2400"/>
              </a:lnSpc>
              <a:spcBef>
                <a:spcPts val="380"/>
              </a:spcBef>
              <a:defRPr/>
            </a:pPr>
            <a:r>
              <a:rPr lang="ru-RU" sz="2200" b="1">
                <a:solidFill>
                  <a:srgbClr val="FFFFFF"/>
                </a:solidFill>
                <a:latin typeface="Roboto"/>
                <a:cs typeface="Roboto"/>
              </a:rPr>
              <a:t>3-4 марта </a:t>
            </a:r>
            <a:endParaRPr sz="2200">
              <a:latin typeface="Roboto"/>
              <a:cs typeface="Roboto"/>
            </a:endParaRPr>
          </a:p>
        </p:txBody>
      </p:sp>
      <p:sp>
        <p:nvSpPr>
          <p:cNvPr id="23" name="object 23"/>
          <p:cNvSpPr/>
          <p:nvPr/>
        </p:nvSpPr>
        <p:spPr bwMode="auto">
          <a:xfrm>
            <a:off x="13885510" y="4308546"/>
            <a:ext cx="3463925" cy="740410"/>
          </a:xfrm>
          <a:custGeom>
            <a:avLst/>
            <a:gdLst/>
            <a:ahLst/>
            <a:cxnLst/>
            <a:rect l="l" t="t" r="r" b="b"/>
            <a:pathLst>
              <a:path w="3463925" h="740410" extrusionOk="0">
                <a:moveTo>
                  <a:pt x="2226489" y="740409"/>
                </a:moveTo>
                <a:lnTo>
                  <a:pt x="1237023" y="740409"/>
                </a:lnTo>
                <a:lnTo>
                  <a:pt x="1215674" y="738297"/>
                </a:lnTo>
                <a:lnTo>
                  <a:pt x="1176599" y="722112"/>
                </a:lnTo>
                <a:lnTo>
                  <a:pt x="1146413" y="691925"/>
                </a:lnTo>
                <a:lnTo>
                  <a:pt x="1130226" y="652852"/>
                </a:lnTo>
                <a:lnTo>
                  <a:pt x="1128114" y="631507"/>
                </a:lnTo>
                <a:lnTo>
                  <a:pt x="1128114" y="544511"/>
                </a:lnTo>
                <a:lnTo>
                  <a:pt x="1126003" y="523166"/>
                </a:lnTo>
                <a:lnTo>
                  <a:pt x="1109822" y="484092"/>
                </a:lnTo>
                <a:lnTo>
                  <a:pt x="1079634" y="453906"/>
                </a:lnTo>
                <a:lnTo>
                  <a:pt x="1040559" y="437721"/>
                </a:lnTo>
                <a:lnTo>
                  <a:pt x="1019214" y="435609"/>
                </a:lnTo>
                <a:lnTo>
                  <a:pt x="108901" y="435609"/>
                </a:lnTo>
                <a:lnTo>
                  <a:pt x="66512" y="427051"/>
                </a:lnTo>
                <a:lnTo>
                  <a:pt x="31896" y="403712"/>
                </a:lnTo>
                <a:lnTo>
                  <a:pt x="8558" y="369096"/>
                </a:lnTo>
                <a:lnTo>
                  <a:pt x="0" y="326707"/>
                </a:lnTo>
                <a:lnTo>
                  <a:pt x="0" y="108902"/>
                </a:lnTo>
                <a:lnTo>
                  <a:pt x="8558" y="66512"/>
                </a:lnTo>
                <a:lnTo>
                  <a:pt x="31896" y="31896"/>
                </a:lnTo>
                <a:lnTo>
                  <a:pt x="66512" y="8558"/>
                </a:lnTo>
                <a:lnTo>
                  <a:pt x="108901" y="0"/>
                </a:lnTo>
                <a:lnTo>
                  <a:pt x="3354459" y="0"/>
                </a:lnTo>
                <a:lnTo>
                  <a:pt x="3396131" y="8289"/>
                </a:lnTo>
                <a:lnTo>
                  <a:pt x="3431459" y="31896"/>
                </a:lnTo>
                <a:lnTo>
                  <a:pt x="3455067" y="67227"/>
                </a:lnTo>
                <a:lnTo>
                  <a:pt x="3463358" y="108902"/>
                </a:lnTo>
                <a:lnTo>
                  <a:pt x="3463358" y="326707"/>
                </a:lnTo>
                <a:lnTo>
                  <a:pt x="3455067" y="368382"/>
                </a:lnTo>
                <a:lnTo>
                  <a:pt x="3431459" y="403711"/>
                </a:lnTo>
                <a:lnTo>
                  <a:pt x="3396131" y="427319"/>
                </a:lnTo>
                <a:lnTo>
                  <a:pt x="3354459" y="435609"/>
                </a:lnTo>
                <a:lnTo>
                  <a:pt x="2444288" y="435609"/>
                </a:lnTo>
                <a:lnTo>
                  <a:pt x="2422945" y="437721"/>
                </a:lnTo>
                <a:lnTo>
                  <a:pt x="2383873" y="453906"/>
                </a:lnTo>
                <a:lnTo>
                  <a:pt x="2353688" y="484092"/>
                </a:lnTo>
                <a:lnTo>
                  <a:pt x="2337501" y="523166"/>
                </a:lnTo>
                <a:lnTo>
                  <a:pt x="2335389" y="544511"/>
                </a:lnTo>
                <a:lnTo>
                  <a:pt x="2335389" y="631507"/>
                </a:lnTo>
                <a:lnTo>
                  <a:pt x="2333276" y="652852"/>
                </a:lnTo>
                <a:lnTo>
                  <a:pt x="2317089" y="691925"/>
                </a:lnTo>
                <a:lnTo>
                  <a:pt x="2286904" y="722112"/>
                </a:lnTo>
                <a:lnTo>
                  <a:pt x="2247832" y="738297"/>
                </a:lnTo>
                <a:lnTo>
                  <a:pt x="2226489" y="740409"/>
                </a:lnTo>
                <a:close/>
              </a:path>
            </a:pathLst>
          </a:custGeom>
          <a:solidFill>
            <a:srgbClr val="B0CB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4" name="object 24"/>
          <p:cNvSpPr txBox="1"/>
          <p:nvPr/>
        </p:nvSpPr>
        <p:spPr bwMode="auto">
          <a:xfrm>
            <a:off x="13984568" y="4320028"/>
            <a:ext cx="3265804" cy="66428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140460" marR="5080" indent="-1128395">
              <a:lnSpc>
                <a:spcPts val="2400"/>
              </a:lnSpc>
              <a:spcBef>
                <a:spcPts val="380"/>
              </a:spcBef>
              <a:defRPr/>
            </a:pPr>
            <a:r>
              <a:rPr sz="2200" b="1">
                <a:solidFill>
                  <a:srgbClr val="FFFFFF"/>
                </a:solidFill>
                <a:latin typeface="Roboto"/>
                <a:cs typeface="Roboto"/>
              </a:rPr>
              <a:t>Награждение</a:t>
            </a:r>
            <a:r>
              <a:rPr sz="2200" b="1" spc="-10">
                <a:solidFill>
                  <a:srgbClr val="FFFFFF"/>
                </a:solidFill>
                <a:latin typeface="Roboto"/>
                <a:cs typeface="Roboto"/>
              </a:rPr>
              <a:t>лауреатов</a:t>
            </a:r>
            <a:r>
              <a:rPr lang="ru-RU" sz="2200" b="1" spc="-10">
                <a:solidFill>
                  <a:srgbClr val="FFFFFF"/>
                </a:solidFill>
                <a:latin typeface="Roboto"/>
                <a:cs typeface="Roboto"/>
              </a:rPr>
              <a:t> марте</a:t>
            </a:r>
            <a:endParaRPr sz="2200">
              <a:latin typeface="Roboto"/>
              <a:cs typeface="Roboto"/>
            </a:endParaRPr>
          </a:p>
        </p:txBody>
      </p:sp>
      <p:sp>
        <p:nvSpPr>
          <p:cNvPr id="25" name="object 25"/>
          <p:cNvSpPr txBox="1"/>
          <p:nvPr/>
        </p:nvSpPr>
        <p:spPr bwMode="auto">
          <a:xfrm>
            <a:off x="13984568" y="9357091"/>
            <a:ext cx="377761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*даты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могут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быть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изменены</a:t>
            </a:r>
            <a:endParaRPr sz="22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 bwMode="auto">
          <a:xfrm>
            <a:off x="17259300" y="925830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 extrusionOk="0">
                <a:moveTo>
                  <a:pt x="1028700" y="1028700"/>
                </a:moveTo>
                <a:lnTo>
                  <a:pt x="0" y="1028700"/>
                </a:lnTo>
                <a:lnTo>
                  <a:pt x="0" y="0"/>
                </a:lnTo>
                <a:lnTo>
                  <a:pt x="1028700" y="0"/>
                </a:lnTo>
                <a:lnTo>
                  <a:pt x="1028700" y="1028700"/>
                </a:lnTo>
                <a:close/>
              </a:path>
            </a:pathLst>
          </a:custGeom>
          <a:solidFill>
            <a:srgbClr val="B0CB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3" name="object 3"/>
          <p:cNvSpPr txBox="1"/>
          <p:nvPr/>
        </p:nvSpPr>
        <p:spPr bwMode="auto">
          <a:xfrm>
            <a:off x="17658829" y="9639409"/>
            <a:ext cx="2298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1400" b="1" spc="-25">
                <a:solidFill>
                  <a:srgbClr val="FFFFFF"/>
                </a:solidFill>
                <a:latin typeface="Roboto"/>
                <a:cs typeface="Roboto"/>
              </a:rPr>
              <a:t>09</a:t>
            </a:r>
            <a:endParaRPr sz="1400">
              <a:latin typeface="Roboto"/>
              <a:cs typeface="Roboto"/>
            </a:endParaRPr>
          </a:p>
        </p:txBody>
      </p:sp>
      <p:pic>
        <p:nvPicPr>
          <p:cNvPr id="4" name="object 4"/>
          <p:cNvPicPr/>
          <p:nvPr/>
        </p:nvPicPr>
        <p:blipFill>
          <a:blip r:embed="rId2"/>
          <a:stretch/>
        </p:blipFill>
        <p:spPr bwMode="auto">
          <a:xfrm>
            <a:off x="0" y="1028699"/>
            <a:ext cx="5076809" cy="82295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/>
          <a:stretch/>
        </p:blipFill>
        <p:spPr bwMode="auto">
          <a:xfrm>
            <a:off x="5270662" y="1028699"/>
            <a:ext cx="5076809" cy="822959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vert="horz" wrap="square" lIns="0" tIns="1103719" rIns="0" bIns="0" rtlCol="0">
            <a:spAutoFit/>
          </a:bodyPr>
          <a:lstStyle/>
          <a:p>
            <a:pPr marL="10540365">
              <a:lnSpc>
                <a:spcPct val="100000"/>
              </a:lnSpc>
              <a:spcBef>
                <a:spcPts val="100"/>
              </a:spcBef>
              <a:defRPr/>
            </a:pPr>
            <a:r>
              <a:rPr spc="-10"/>
              <a:t>Контакты</a:t>
            </a:r>
            <a:endParaRPr/>
          </a:p>
        </p:txBody>
      </p:sp>
      <p:sp>
        <p:nvSpPr>
          <p:cNvPr id="7" name="object 7"/>
          <p:cNvSpPr/>
          <p:nvPr/>
        </p:nvSpPr>
        <p:spPr bwMode="auto">
          <a:xfrm>
            <a:off x="11556431" y="2454669"/>
            <a:ext cx="1218565" cy="47625"/>
          </a:xfrm>
          <a:custGeom>
            <a:avLst/>
            <a:gdLst/>
            <a:ahLst/>
            <a:cxnLst/>
            <a:rect l="l" t="t" r="r" b="b"/>
            <a:pathLst>
              <a:path w="1218565" h="47625" extrusionOk="0">
                <a:moveTo>
                  <a:pt x="1217973" y="47625"/>
                </a:moveTo>
                <a:lnTo>
                  <a:pt x="0" y="47625"/>
                </a:lnTo>
                <a:lnTo>
                  <a:pt x="0" y="0"/>
                </a:lnTo>
                <a:lnTo>
                  <a:pt x="1217973" y="0"/>
                </a:lnTo>
                <a:lnTo>
                  <a:pt x="1217973" y="47625"/>
                </a:lnTo>
                <a:close/>
              </a:path>
            </a:pathLst>
          </a:custGeom>
          <a:solidFill>
            <a:srgbClr val="B0CB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grpSp>
        <p:nvGrpSpPr>
          <p:cNvPr id="8" name="object 8"/>
          <p:cNvGrpSpPr/>
          <p:nvPr/>
        </p:nvGrpSpPr>
        <p:grpSpPr bwMode="auto">
          <a:xfrm>
            <a:off x="11629095" y="6411985"/>
            <a:ext cx="474345" cy="474345"/>
            <a:chOff x="11629095" y="6411985"/>
            <a:chExt cx="474345" cy="474345"/>
          </a:xfrm>
        </p:grpSpPr>
        <p:sp>
          <p:nvSpPr>
            <p:cNvPr id="9" name="object 9"/>
            <p:cNvSpPr/>
            <p:nvPr/>
          </p:nvSpPr>
          <p:spPr bwMode="auto">
            <a:xfrm>
              <a:off x="11766957" y="6660641"/>
              <a:ext cx="87630" cy="168910"/>
            </a:xfrm>
            <a:custGeom>
              <a:avLst/>
              <a:gdLst/>
              <a:ahLst/>
              <a:cxnLst/>
              <a:rect l="l" t="t" r="r" b="b"/>
              <a:pathLst>
                <a:path w="87629" h="168909" extrusionOk="0">
                  <a:moveTo>
                    <a:pt x="87210" y="80721"/>
                  </a:moveTo>
                  <a:lnTo>
                    <a:pt x="71958" y="82499"/>
                  </a:lnTo>
                  <a:lnTo>
                    <a:pt x="57162" y="85280"/>
                  </a:lnTo>
                  <a:lnTo>
                    <a:pt x="42799" y="89166"/>
                  </a:lnTo>
                  <a:lnTo>
                    <a:pt x="28879" y="94272"/>
                  </a:lnTo>
                  <a:lnTo>
                    <a:pt x="41224" y="113817"/>
                  </a:lnTo>
                  <a:lnTo>
                    <a:pt x="55168" y="132715"/>
                  </a:lnTo>
                  <a:lnTo>
                    <a:pt x="70548" y="150939"/>
                  </a:lnTo>
                  <a:lnTo>
                    <a:pt x="87210" y="168503"/>
                  </a:lnTo>
                  <a:lnTo>
                    <a:pt x="87210" y="80721"/>
                  </a:lnTo>
                  <a:close/>
                </a:path>
                <a:path w="87629" h="168909" extrusionOk="0">
                  <a:moveTo>
                    <a:pt x="87210" y="0"/>
                  </a:moveTo>
                  <a:lnTo>
                    <a:pt x="0" y="0"/>
                  </a:lnTo>
                  <a:lnTo>
                    <a:pt x="1866" y="18440"/>
                  </a:lnTo>
                  <a:lnTo>
                    <a:pt x="5600" y="36677"/>
                  </a:lnTo>
                  <a:lnTo>
                    <a:pt x="11112" y="54673"/>
                  </a:lnTo>
                  <a:lnTo>
                    <a:pt x="18275" y="72466"/>
                  </a:lnTo>
                  <a:lnTo>
                    <a:pt x="34594" y="66509"/>
                  </a:lnTo>
                  <a:lnTo>
                    <a:pt x="51638" y="61937"/>
                  </a:lnTo>
                  <a:lnTo>
                    <a:pt x="69227" y="58801"/>
                  </a:lnTo>
                  <a:lnTo>
                    <a:pt x="87210" y="57150"/>
                  </a:lnTo>
                  <a:lnTo>
                    <a:pt x="87210" y="0"/>
                  </a:lnTo>
                  <a:close/>
                </a:path>
              </a:pathLst>
            </a:custGeom>
            <a:solidFill>
              <a:srgbClr val="B0CB0C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/>
            <a:stretch/>
          </p:blipFill>
          <p:spPr bwMode="auto">
            <a:xfrm>
              <a:off x="11679177" y="6466781"/>
              <a:ext cx="174993" cy="17027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 bwMode="auto">
            <a:xfrm>
              <a:off x="11679174" y="6660641"/>
              <a:ext cx="144145" cy="170815"/>
            </a:xfrm>
            <a:custGeom>
              <a:avLst/>
              <a:gdLst/>
              <a:ahLst/>
              <a:cxnLst/>
              <a:rect l="l" t="t" r="r" b="b"/>
              <a:pathLst>
                <a:path w="144145" h="170815" extrusionOk="0">
                  <a:moveTo>
                    <a:pt x="84251" y="83070"/>
                  </a:moveTo>
                  <a:lnTo>
                    <a:pt x="76314" y="62636"/>
                  </a:lnTo>
                  <a:lnTo>
                    <a:pt x="70180" y="41973"/>
                  </a:lnTo>
                  <a:lnTo>
                    <a:pt x="65938" y="21094"/>
                  </a:lnTo>
                  <a:lnTo>
                    <a:pt x="63627" y="0"/>
                  </a:lnTo>
                  <a:lnTo>
                    <a:pt x="0" y="0"/>
                  </a:lnTo>
                  <a:lnTo>
                    <a:pt x="4686" y="30975"/>
                  </a:lnTo>
                  <a:lnTo>
                    <a:pt x="14058" y="60020"/>
                  </a:lnTo>
                  <a:lnTo>
                    <a:pt x="27749" y="86741"/>
                  </a:lnTo>
                  <a:lnTo>
                    <a:pt x="45364" y="110769"/>
                  </a:lnTo>
                  <a:lnTo>
                    <a:pt x="54419" y="103035"/>
                  </a:lnTo>
                  <a:lnTo>
                    <a:pt x="63931" y="95808"/>
                  </a:lnTo>
                  <a:lnTo>
                    <a:pt x="73863" y="89141"/>
                  </a:lnTo>
                  <a:lnTo>
                    <a:pt x="84251" y="83070"/>
                  </a:lnTo>
                  <a:close/>
                </a:path>
                <a:path w="144145" h="170815" extrusionOk="0">
                  <a:moveTo>
                    <a:pt x="143764" y="170268"/>
                  </a:moveTo>
                  <a:lnTo>
                    <a:pt x="129755" y="154241"/>
                  </a:lnTo>
                  <a:lnTo>
                    <a:pt x="116954" y="137947"/>
                  </a:lnTo>
                  <a:lnTo>
                    <a:pt x="105486" y="121310"/>
                  </a:lnTo>
                  <a:lnTo>
                    <a:pt x="95453" y="104279"/>
                  </a:lnTo>
                  <a:lnTo>
                    <a:pt x="86487" y="109702"/>
                  </a:lnTo>
                  <a:lnTo>
                    <a:pt x="78066" y="115404"/>
                  </a:lnTo>
                  <a:lnTo>
                    <a:pt x="70091" y="121437"/>
                  </a:lnTo>
                  <a:lnTo>
                    <a:pt x="62458" y="127850"/>
                  </a:lnTo>
                  <a:lnTo>
                    <a:pt x="80289" y="142189"/>
                  </a:lnTo>
                  <a:lnTo>
                    <a:pt x="100012" y="154139"/>
                  </a:lnTo>
                  <a:lnTo>
                    <a:pt x="121285" y="163563"/>
                  </a:lnTo>
                  <a:lnTo>
                    <a:pt x="143764" y="170268"/>
                  </a:lnTo>
                  <a:close/>
                </a:path>
              </a:pathLst>
            </a:custGeom>
            <a:solidFill>
              <a:srgbClr val="B0CB0C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/>
            <a:stretch/>
          </p:blipFill>
          <p:spPr bwMode="auto">
            <a:xfrm>
              <a:off x="11877739" y="6466781"/>
              <a:ext cx="174993" cy="1702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/>
            <a:stretch/>
          </p:blipFill>
          <p:spPr bwMode="auto">
            <a:xfrm>
              <a:off x="11877739" y="6660629"/>
              <a:ext cx="174993" cy="17027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 bwMode="auto">
            <a:xfrm>
              <a:off x="11629095" y="6411985"/>
              <a:ext cx="474345" cy="474345"/>
            </a:xfrm>
            <a:custGeom>
              <a:avLst/>
              <a:gdLst/>
              <a:ahLst/>
              <a:cxnLst/>
              <a:rect l="l" t="t" r="r" b="b"/>
              <a:pathLst>
                <a:path w="474345" h="474345" extrusionOk="0">
                  <a:moveTo>
                    <a:pt x="236859" y="473719"/>
                  </a:moveTo>
                  <a:lnTo>
                    <a:pt x="189127" y="468906"/>
                  </a:lnTo>
                  <a:lnTo>
                    <a:pt x="144667" y="455103"/>
                  </a:lnTo>
                  <a:lnTo>
                    <a:pt x="104433" y="433264"/>
                  </a:lnTo>
                  <a:lnTo>
                    <a:pt x="69378" y="404340"/>
                  </a:lnTo>
                  <a:lnTo>
                    <a:pt x="40454" y="369285"/>
                  </a:lnTo>
                  <a:lnTo>
                    <a:pt x="18615" y="329051"/>
                  </a:lnTo>
                  <a:lnTo>
                    <a:pt x="4812" y="284591"/>
                  </a:lnTo>
                  <a:lnTo>
                    <a:pt x="0" y="236859"/>
                  </a:lnTo>
                  <a:lnTo>
                    <a:pt x="4812" y="189127"/>
                  </a:lnTo>
                  <a:lnTo>
                    <a:pt x="18615" y="144667"/>
                  </a:lnTo>
                  <a:lnTo>
                    <a:pt x="40454" y="104433"/>
                  </a:lnTo>
                  <a:lnTo>
                    <a:pt x="69378" y="69378"/>
                  </a:lnTo>
                  <a:lnTo>
                    <a:pt x="104433" y="40454"/>
                  </a:lnTo>
                  <a:lnTo>
                    <a:pt x="144667" y="18615"/>
                  </a:lnTo>
                  <a:lnTo>
                    <a:pt x="189127" y="4812"/>
                  </a:lnTo>
                  <a:lnTo>
                    <a:pt x="236859" y="0"/>
                  </a:lnTo>
                  <a:lnTo>
                    <a:pt x="284591" y="4812"/>
                  </a:lnTo>
                  <a:lnTo>
                    <a:pt x="329051" y="18615"/>
                  </a:lnTo>
                  <a:lnTo>
                    <a:pt x="343603" y="26514"/>
                  </a:lnTo>
                  <a:lnTo>
                    <a:pt x="236859" y="26514"/>
                  </a:lnTo>
                  <a:lnTo>
                    <a:pt x="188659" y="32074"/>
                  </a:lnTo>
                  <a:lnTo>
                    <a:pt x="144397" y="47910"/>
                  </a:lnTo>
                  <a:lnTo>
                    <a:pt x="105340" y="72755"/>
                  </a:lnTo>
                  <a:lnTo>
                    <a:pt x="72755" y="105340"/>
                  </a:lnTo>
                  <a:lnTo>
                    <a:pt x="47910" y="144397"/>
                  </a:lnTo>
                  <a:lnTo>
                    <a:pt x="32074" y="188659"/>
                  </a:lnTo>
                  <a:lnTo>
                    <a:pt x="26514" y="236859"/>
                  </a:lnTo>
                  <a:lnTo>
                    <a:pt x="32074" y="285059"/>
                  </a:lnTo>
                  <a:lnTo>
                    <a:pt x="47910" y="329321"/>
                  </a:lnTo>
                  <a:lnTo>
                    <a:pt x="72755" y="368378"/>
                  </a:lnTo>
                  <a:lnTo>
                    <a:pt x="105340" y="400963"/>
                  </a:lnTo>
                  <a:lnTo>
                    <a:pt x="144397" y="425808"/>
                  </a:lnTo>
                  <a:lnTo>
                    <a:pt x="188659" y="441644"/>
                  </a:lnTo>
                  <a:lnTo>
                    <a:pt x="236859" y="447204"/>
                  </a:lnTo>
                  <a:lnTo>
                    <a:pt x="343603" y="447204"/>
                  </a:lnTo>
                  <a:lnTo>
                    <a:pt x="329051" y="455103"/>
                  </a:lnTo>
                  <a:lnTo>
                    <a:pt x="284591" y="468906"/>
                  </a:lnTo>
                  <a:lnTo>
                    <a:pt x="236859" y="473719"/>
                  </a:lnTo>
                  <a:close/>
                </a:path>
                <a:path w="474345" h="474345" extrusionOk="0">
                  <a:moveTo>
                    <a:pt x="343603" y="447204"/>
                  </a:moveTo>
                  <a:lnTo>
                    <a:pt x="236859" y="447204"/>
                  </a:lnTo>
                  <a:lnTo>
                    <a:pt x="285059" y="441644"/>
                  </a:lnTo>
                  <a:lnTo>
                    <a:pt x="329321" y="425808"/>
                  </a:lnTo>
                  <a:lnTo>
                    <a:pt x="368378" y="400963"/>
                  </a:lnTo>
                  <a:lnTo>
                    <a:pt x="400963" y="368378"/>
                  </a:lnTo>
                  <a:lnTo>
                    <a:pt x="425808" y="329321"/>
                  </a:lnTo>
                  <a:lnTo>
                    <a:pt x="441644" y="285059"/>
                  </a:lnTo>
                  <a:lnTo>
                    <a:pt x="447204" y="236859"/>
                  </a:lnTo>
                  <a:lnTo>
                    <a:pt x="441644" y="188659"/>
                  </a:lnTo>
                  <a:lnTo>
                    <a:pt x="425808" y="144397"/>
                  </a:lnTo>
                  <a:lnTo>
                    <a:pt x="400963" y="105340"/>
                  </a:lnTo>
                  <a:lnTo>
                    <a:pt x="368378" y="72755"/>
                  </a:lnTo>
                  <a:lnTo>
                    <a:pt x="329321" y="47910"/>
                  </a:lnTo>
                  <a:lnTo>
                    <a:pt x="285059" y="32074"/>
                  </a:lnTo>
                  <a:lnTo>
                    <a:pt x="236859" y="26514"/>
                  </a:lnTo>
                  <a:lnTo>
                    <a:pt x="343603" y="26514"/>
                  </a:lnTo>
                  <a:lnTo>
                    <a:pt x="404340" y="69378"/>
                  </a:lnTo>
                  <a:lnTo>
                    <a:pt x="433264" y="104433"/>
                  </a:lnTo>
                  <a:lnTo>
                    <a:pt x="455103" y="144667"/>
                  </a:lnTo>
                  <a:lnTo>
                    <a:pt x="468906" y="189127"/>
                  </a:lnTo>
                  <a:lnTo>
                    <a:pt x="473719" y="236859"/>
                  </a:lnTo>
                  <a:lnTo>
                    <a:pt x="468906" y="284591"/>
                  </a:lnTo>
                  <a:lnTo>
                    <a:pt x="455103" y="329051"/>
                  </a:lnTo>
                  <a:lnTo>
                    <a:pt x="433264" y="369285"/>
                  </a:lnTo>
                  <a:lnTo>
                    <a:pt x="404340" y="404340"/>
                  </a:lnTo>
                  <a:lnTo>
                    <a:pt x="369285" y="433264"/>
                  </a:lnTo>
                  <a:lnTo>
                    <a:pt x="343603" y="447204"/>
                  </a:lnTo>
                  <a:close/>
                </a:path>
              </a:pathLst>
            </a:custGeom>
            <a:solidFill>
              <a:srgbClr val="B0CB0C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5" name="object 15"/>
          <p:cNvSpPr/>
          <p:nvPr/>
        </p:nvSpPr>
        <p:spPr bwMode="auto">
          <a:xfrm>
            <a:off x="11629090" y="4211568"/>
            <a:ext cx="495934" cy="495934"/>
          </a:xfrm>
          <a:custGeom>
            <a:avLst/>
            <a:gdLst/>
            <a:ahLst/>
            <a:cxnLst/>
            <a:rect l="l" t="t" r="r" b="b"/>
            <a:pathLst>
              <a:path w="495934" h="495935" extrusionOk="0">
                <a:moveTo>
                  <a:pt x="247724" y="495448"/>
                </a:moveTo>
                <a:lnTo>
                  <a:pt x="197799" y="490415"/>
                </a:lnTo>
                <a:lnTo>
                  <a:pt x="151298" y="475981"/>
                </a:lnTo>
                <a:lnTo>
                  <a:pt x="109219" y="453141"/>
                </a:lnTo>
                <a:lnTo>
                  <a:pt x="72556" y="422891"/>
                </a:lnTo>
                <a:lnTo>
                  <a:pt x="42307" y="386229"/>
                </a:lnTo>
                <a:lnTo>
                  <a:pt x="19467" y="344149"/>
                </a:lnTo>
                <a:lnTo>
                  <a:pt x="5032" y="297649"/>
                </a:lnTo>
                <a:lnTo>
                  <a:pt x="0" y="247724"/>
                </a:lnTo>
                <a:lnTo>
                  <a:pt x="5032" y="197799"/>
                </a:lnTo>
                <a:lnTo>
                  <a:pt x="19467" y="151298"/>
                </a:lnTo>
                <a:lnTo>
                  <a:pt x="42307" y="109219"/>
                </a:lnTo>
                <a:lnTo>
                  <a:pt x="72556" y="72556"/>
                </a:lnTo>
                <a:lnTo>
                  <a:pt x="109219" y="42307"/>
                </a:lnTo>
                <a:lnTo>
                  <a:pt x="151298" y="19467"/>
                </a:lnTo>
                <a:lnTo>
                  <a:pt x="197799" y="5032"/>
                </a:lnTo>
                <a:lnTo>
                  <a:pt x="247724" y="0"/>
                </a:lnTo>
                <a:lnTo>
                  <a:pt x="297649" y="5032"/>
                </a:lnTo>
                <a:lnTo>
                  <a:pt x="344149" y="19467"/>
                </a:lnTo>
                <a:lnTo>
                  <a:pt x="386229" y="42307"/>
                </a:lnTo>
                <a:lnTo>
                  <a:pt x="422891" y="72556"/>
                </a:lnTo>
                <a:lnTo>
                  <a:pt x="453141" y="109219"/>
                </a:lnTo>
                <a:lnTo>
                  <a:pt x="469645" y="139626"/>
                </a:lnTo>
                <a:lnTo>
                  <a:pt x="131964" y="139626"/>
                </a:lnTo>
                <a:lnTo>
                  <a:pt x="135212" y="142333"/>
                </a:lnTo>
                <a:lnTo>
                  <a:pt x="153875" y="157263"/>
                </a:lnTo>
                <a:lnTo>
                  <a:pt x="115604" y="157263"/>
                </a:lnTo>
                <a:lnTo>
                  <a:pt x="115604" y="350443"/>
                </a:lnTo>
                <a:lnTo>
                  <a:pt x="120982" y="355822"/>
                </a:lnTo>
                <a:lnTo>
                  <a:pt x="469645" y="355822"/>
                </a:lnTo>
                <a:lnTo>
                  <a:pt x="453141" y="386229"/>
                </a:lnTo>
                <a:lnTo>
                  <a:pt x="422891" y="422891"/>
                </a:lnTo>
                <a:lnTo>
                  <a:pt x="386229" y="453141"/>
                </a:lnTo>
                <a:lnTo>
                  <a:pt x="344149" y="475981"/>
                </a:lnTo>
                <a:lnTo>
                  <a:pt x="297649" y="490415"/>
                </a:lnTo>
                <a:lnTo>
                  <a:pt x="247724" y="495448"/>
                </a:lnTo>
                <a:close/>
              </a:path>
              <a:path w="495934" h="495935" extrusionOk="0">
                <a:moveTo>
                  <a:pt x="286177" y="232342"/>
                </a:moveTo>
                <a:lnTo>
                  <a:pt x="247724" y="232342"/>
                </a:lnTo>
                <a:lnTo>
                  <a:pt x="360235" y="142333"/>
                </a:lnTo>
                <a:lnTo>
                  <a:pt x="363484" y="139626"/>
                </a:lnTo>
                <a:lnTo>
                  <a:pt x="469645" y="139626"/>
                </a:lnTo>
                <a:lnTo>
                  <a:pt x="475981" y="151298"/>
                </a:lnTo>
                <a:lnTo>
                  <a:pt x="477832" y="157263"/>
                </a:lnTo>
                <a:lnTo>
                  <a:pt x="379843" y="157263"/>
                </a:lnTo>
                <a:lnTo>
                  <a:pt x="375521" y="160863"/>
                </a:lnTo>
                <a:lnTo>
                  <a:pt x="286177" y="232342"/>
                </a:lnTo>
                <a:close/>
              </a:path>
              <a:path w="495934" h="495935" extrusionOk="0">
                <a:moveTo>
                  <a:pt x="250840" y="260612"/>
                </a:moveTo>
                <a:lnTo>
                  <a:pt x="244607" y="260612"/>
                </a:lnTo>
                <a:lnTo>
                  <a:pt x="120112" y="161015"/>
                </a:lnTo>
                <a:lnTo>
                  <a:pt x="115604" y="157263"/>
                </a:lnTo>
                <a:lnTo>
                  <a:pt x="153875" y="157263"/>
                </a:lnTo>
                <a:lnTo>
                  <a:pt x="247724" y="232342"/>
                </a:lnTo>
                <a:lnTo>
                  <a:pt x="286177" y="232342"/>
                </a:lnTo>
                <a:lnTo>
                  <a:pt x="250840" y="260612"/>
                </a:lnTo>
                <a:close/>
              </a:path>
              <a:path w="495934" h="495935" extrusionOk="0">
                <a:moveTo>
                  <a:pt x="469645" y="355822"/>
                </a:moveTo>
                <a:lnTo>
                  <a:pt x="374466" y="355822"/>
                </a:lnTo>
                <a:lnTo>
                  <a:pt x="379843" y="350443"/>
                </a:lnTo>
                <a:lnTo>
                  <a:pt x="379843" y="157263"/>
                </a:lnTo>
                <a:lnTo>
                  <a:pt x="477832" y="157263"/>
                </a:lnTo>
                <a:lnTo>
                  <a:pt x="490415" y="197799"/>
                </a:lnTo>
                <a:lnTo>
                  <a:pt x="495448" y="247724"/>
                </a:lnTo>
                <a:lnTo>
                  <a:pt x="490415" y="297649"/>
                </a:lnTo>
                <a:lnTo>
                  <a:pt x="475981" y="344149"/>
                </a:lnTo>
                <a:lnTo>
                  <a:pt x="469645" y="355822"/>
                </a:lnTo>
                <a:close/>
              </a:path>
            </a:pathLst>
          </a:custGeom>
          <a:solidFill>
            <a:srgbClr val="B0CB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6" name="object 16"/>
          <p:cNvSpPr txBox="1"/>
          <p:nvPr/>
        </p:nvSpPr>
        <p:spPr bwMode="auto">
          <a:xfrm>
            <a:off x="11616395" y="3458633"/>
            <a:ext cx="3702050" cy="1137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Присылайте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ваши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запросы:</a:t>
            </a: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330"/>
              </a:spcBef>
              <a:defRPr/>
            </a:pPr>
            <a:endParaRPr sz="2200">
              <a:latin typeface="Roboto"/>
              <a:cs typeface="Roboto"/>
            </a:endParaRPr>
          </a:p>
          <a:p>
            <a:pPr marL="591185" algn="ctr">
              <a:lnSpc>
                <a:spcPct val="100000"/>
              </a:lnSpc>
              <a:defRPr/>
            </a:pPr>
            <a:r>
              <a:rPr sz="2400" b="1" u="sng" spc="-25">
                <a:latin typeface="Roboto"/>
                <a:cs typeface="Roboto"/>
                <a:hlinkClick r:id="rId7" tooltip="mailto:info@luchnik-agro.ru"/>
              </a:rPr>
              <a:t>info@luchnik-</a:t>
            </a:r>
            <a:r>
              <a:rPr sz="2400" b="1" u="sng" spc="-10">
                <a:latin typeface="Roboto"/>
                <a:cs typeface="Roboto"/>
                <a:hlinkClick r:id="rId7" tooltip="mailto:info@luchnik-agro.ru"/>
              </a:rPr>
              <a:t>agro.ru</a:t>
            </a:r>
            <a:endParaRPr sz="2400">
              <a:latin typeface="Roboto"/>
              <a:cs typeface="Roboto"/>
            </a:endParaRPr>
          </a:p>
        </p:txBody>
      </p:sp>
      <p:pic>
        <p:nvPicPr>
          <p:cNvPr id="17" name="object 17"/>
          <p:cNvPicPr/>
          <p:nvPr/>
        </p:nvPicPr>
        <p:blipFill>
          <a:blip r:embed="rId8"/>
          <a:stretch/>
        </p:blipFill>
        <p:spPr bwMode="auto">
          <a:xfrm>
            <a:off x="15092629" y="149477"/>
            <a:ext cx="2752723" cy="100964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 bwMode="auto">
          <a:xfrm>
            <a:off x="11616395" y="5663372"/>
            <a:ext cx="4782184" cy="1176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Скоро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будет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доступен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сайт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проекта:</a:t>
            </a: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635"/>
              </a:spcBef>
              <a:defRPr/>
            </a:pPr>
            <a:endParaRPr sz="2200">
              <a:latin typeface="Roboto"/>
              <a:cs typeface="Roboto"/>
            </a:endParaRPr>
          </a:p>
          <a:p>
            <a:pPr marL="691515">
              <a:lnSpc>
                <a:spcPct val="100000"/>
              </a:lnSpc>
              <a:defRPr/>
            </a:pPr>
            <a:r>
              <a:rPr sz="2400" b="1" spc="-20">
                <a:solidFill>
                  <a:srgbClr val="1F2020"/>
                </a:solidFill>
                <a:latin typeface="Roboto"/>
                <a:cs typeface="Roboto"/>
              </a:rPr>
              <a:t>luchnik-</a:t>
            </a:r>
            <a:r>
              <a:rPr sz="2400" b="1" spc="-10">
                <a:solidFill>
                  <a:srgbClr val="1F2020"/>
                </a:solidFill>
                <a:latin typeface="Roboto"/>
                <a:cs typeface="Roboto"/>
              </a:rPr>
              <a:t>agro.ru</a:t>
            </a:r>
            <a:endParaRPr sz="24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13141583" y="508782"/>
            <a:ext cx="519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1200" spc="-10">
                <a:solidFill>
                  <a:srgbClr val="FFFFFF"/>
                </a:solidFill>
                <a:latin typeface="Roboto"/>
                <a:cs typeface="Roboto"/>
              </a:rPr>
              <a:t>Service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3" name="object 3"/>
          <p:cNvSpPr txBox="1"/>
          <p:nvPr/>
        </p:nvSpPr>
        <p:spPr bwMode="auto">
          <a:xfrm>
            <a:off x="11885838" y="508782"/>
            <a:ext cx="43560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1200" spc="-20">
                <a:solidFill>
                  <a:srgbClr val="FFFFFF"/>
                </a:solidFill>
                <a:latin typeface="Roboto"/>
                <a:cs typeface="Roboto"/>
              </a:rPr>
              <a:t>Home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 bwMode="auto">
          <a:xfrm>
            <a:off x="3940798" y="3120796"/>
            <a:ext cx="10406380" cy="4883150"/>
          </a:xfrm>
          <a:prstGeom prst="rect">
            <a:avLst/>
          </a:prstGeom>
        </p:spPr>
        <p:txBody>
          <a:bodyPr vert="horz" wrap="square" lIns="0" tIns="353695" rIns="0" bIns="0" rtlCol="0">
            <a:spAutoFit/>
          </a:bodyPr>
          <a:lstStyle/>
          <a:p>
            <a:pPr marR="425450" algn="ctr">
              <a:lnSpc>
                <a:spcPct val="100000"/>
              </a:lnSpc>
              <a:spcBef>
                <a:spcPts val="2785"/>
              </a:spcBef>
              <a:defRPr/>
            </a:pPr>
            <a:r>
              <a:rPr sz="13700" spc="-10">
                <a:solidFill>
                  <a:srgbClr val="FFFFFF"/>
                </a:solidFill>
              </a:rPr>
              <a:t>Спасибо</a:t>
            </a:r>
            <a:endParaRPr sz="13700"/>
          </a:p>
          <a:p>
            <a:pPr algn="ctr">
              <a:lnSpc>
                <a:spcPct val="100000"/>
              </a:lnSpc>
              <a:spcBef>
                <a:spcPts val="2685"/>
              </a:spcBef>
              <a:defRPr/>
            </a:pPr>
            <a:r>
              <a:rPr sz="13700">
                <a:solidFill>
                  <a:srgbClr val="FFFFFF"/>
                </a:solidFill>
              </a:rPr>
              <a:t>за</a:t>
            </a:r>
            <a:r>
              <a:rPr sz="13700" spc="-155">
                <a:solidFill>
                  <a:srgbClr val="FFFFFF"/>
                </a:solidFill>
              </a:rPr>
              <a:t> </a:t>
            </a:r>
            <a:r>
              <a:rPr sz="13700" spc="-10">
                <a:solidFill>
                  <a:srgbClr val="FFFFFF"/>
                </a:solidFill>
              </a:rPr>
              <a:t>внимание</a:t>
            </a:r>
            <a:endParaRPr sz="13700"/>
          </a:p>
        </p:txBody>
      </p:sp>
      <p:pic>
        <p:nvPicPr>
          <p:cNvPr id="5" name="object 5"/>
          <p:cNvPicPr/>
          <p:nvPr/>
        </p:nvPicPr>
        <p:blipFill>
          <a:blip r:embed="rId2"/>
          <a:stretch/>
        </p:blipFill>
        <p:spPr bwMode="auto">
          <a:xfrm>
            <a:off x="7211933" y="1028699"/>
            <a:ext cx="3867149" cy="14192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/>
        </p:blipFill>
        <p:spPr bwMode="auto">
          <a:xfrm>
            <a:off x="621151" y="2235677"/>
            <a:ext cx="4438649" cy="71913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 bwMode="auto">
          <a:xfrm>
            <a:off x="5833760" y="3783495"/>
            <a:ext cx="6280785" cy="1978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100"/>
              </a:spcBef>
              <a:defRPr/>
            </a:pP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Организатор</a:t>
            </a:r>
            <a:r>
              <a:rPr sz="2200" b="1" spc="-65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и</a:t>
            </a:r>
            <a:r>
              <a:rPr sz="2200" b="1" spc="-6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ведущий</a:t>
            </a:r>
            <a:r>
              <a:rPr sz="2200" b="1" spc="-65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Национальной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премии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области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коммуникаций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"Серебряный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Лучник"</a:t>
            </a: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170"/>
              </a:spcBef>
              <a:defRPr/>
            </a:pPr>
            <a:endParaRPr sz="2200">
              <a:latin typeface="Roboto"/>
              <a:cs typeface="Roboto"/>
            </a:endParaRPr>
          </a:p>
          <a:p>
            <a:pPr marL="12700" marR="1140460">
              <a:lnSpc>
                <a:spcPct val="116500"/>
              </a:lnSpc>
              <a:defRPr/>
            </a:pP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Старший</a:t>
            </a:r>
            <a:r>
              <a:rPr sz="2200" b="1" spc="-8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партнер</a:t>
            </a:r>
            <a:r>
              <a:rPr sz="2200" b="1" spc="-8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коммуникационного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агентства</a:t>
            </a:r>
            <a:r>
              <a:rPr sz="2200" spc="-114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Р.И.М.</a:t>
            </a:r>
            <a:endParaRPr sz="2200">
              <a:latin typeface="Roboto"/>
              <a:cs typeface="Roboto"/>
            </a:endParaRPr>
          </a:p>
        </p:txBody>
      </p:sp>
      <p:pic>
        <p:nvPicPr>
          <p:cNvPr id="4" name="object 4"/>
          <p:cNvPicPr/>
          <p:nvPr/>
        </p:nvPicPr>
        <p:blipFill>
          <a:blip r:embed="rId3"/>
          <a:stretch/>
        </p:blipFill>
        <p:spPr bwMode="auto">
          <a:xfrm>
            <a:off x="15201900" y="157240"/>
            <a:ext cx="2752723" cy="100964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 bwMode="auto">
          <a:xfrm>
            <a:off x="5833760" y="2195142"/>
            <a:ext cx="31248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3600"/>
              <a:t>Яков</a:t>
            </a:r>
            <a:r>
              <a:rPr sz="3600" spc="-95"/>
              <a:t> </a:t>
            </a:r>
            <a:r>
              <a:rPr sz="3600" spc="-10"/>
              <a:t>Миневич</a:t>
            </a:r>
            <a:endParaRPr sz="3600"/>
          </a:p>
        </p:txBody>
      </p:sp>
      <p:sp>
        <p:nvSpPr>
          <p:cNvPr id="6" name="object 6"/>
          <p:cNvSpPr/>
          <p:nvPr/>
        </p:nvSpPr>
        <p:spPr bwMode="auto">
          <a:xfrm>
            <a:off x="5846460" y="3014639"/>
            <a:ext cx="1218565" cy="47625"/>
          </a:xfrm>
          <a:custGeom>
            <a:avLst/>
            <a:gdLst/>
            <a:ahLst/>
            <a:cxnLst/>
            <a:rect l="l" t="t" r="r" b="b"/>
            <a:pathLst>
              <a:path w="1218565" h="47625" extrusionOk="0">
                <a:moveTo>
                  <a:pt x="1217973" y="47625"/>
                </a:moveTo>
                <a:lnTo>
                  <a:pt x="0" y="47625"/>
                </a:lnTo>
                <a:lnTo>
                  <a:pt x="0" y="0"/>
                </a:lnTo>
                <a:lnTo>
                  <a:pt x="1217973" y="0"/>
                </a:lnTo>
                <a:lnTo>
                  <a:pt x="1217973" y="47625"/>
                </a:lnTo>
                <a:close/>
              </a:path>
            </a:pathLst>
          </a:custGeom>
          <a:solidFill>
            <a:srgbClr val="B0CB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/>
        </p:blipFill>
        <p:spPr bwMode="auto">
          <a:xfrm>
            <a:off x="0" y="308426"/>
            <a:ext cx="3177817" cy="318000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62675" marR="5080">
              <a:lnSpc>
                <a:spcPct val="106500"/>
              </a:lnSpc>
              <a:spcBef>
                <a:spcPts val="100"/>
              </a:spcBef>
              <a:defRPr/>
            </a:pPr>
            <a:r>
              <a:rPr spc="-10"/>
              <a:t>Национальная</a:t>
            </a:r>
            <a:r>
              <a:rPr spc="-140"/>
              <a:t> </a:t>
            </a:r>
            <a:r>
              <a:t>премия</a:t>
            </a:r>
            <a:r>
              <a:rPr spc="-135"/>
              <a:t> </a:t>
            </a:r>
            <a:r>
              <a:rPr spc="-10"/>
              <a:t>“Серебряный Лучник”</a:t>
            </a:r>
            <a:endParaRPr/>
          </a:p>
        </p:txBody>
      </p:sp>
      <p:sp>
        <p:nvSpPr>
          <p:cNvPr id="4" name="object 4"/>
          <p:cNvSpPr txBox="1"/>
          <p:nvPr/>
        </p:nvSpPr>
        <p:spPr bwMode="auto">
          <a:xfrm>
            <a:off x="6985599" y="2576189"/>
            <a:ext cx="10114280" cy="627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940">
              <a:lnSpc>
                <a:spcPct val="116500"/>
              </a:lnSpc>
              <a:spcBef>
                <a:spcPts val="100"/>
              </a:spcBef>
              <a:defRPr/>
            </a:pP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Национальная</a:t>
            </a:r>
            <a:r>
              <a:rPr sz="2200" b="1" spc="-75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премия</a:t>
            </a:r>
            <a:r>
              <a:rPr sz="2200" b="1" spc="-7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"Серебряный</a:t>
            </a:r>
            <a:r>
              <a:rPr sz="2200" b="1" spc="-7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Лучник"</a:t>
            </a:r>
            <a:r>
              <a:rPr sz="2200" b="1" spc="-7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учреждена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1997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году,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ее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партнерами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выступают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профессиональные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ассоциации: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РАСО,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РАОС,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АКОС,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АКАР,</a:t>
            </a:r>
            <a:r>
              <a:rPr sz="2200" spc="-8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АКМР,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ARDA,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РАМУ,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РАЭК,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НАОМ,</a:t>
            </a:r>
            <a:r>
              <a:rPr sz="2200" spc="-8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SAH,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Ассоциация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менеджеров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и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другие.</a:t>
            </a: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170"/>
              </a:spcBef>
              <a:defRPr/>
            </a:pPr>
            <a:endParaRPr sz="2200">
              <a:latin typeface="Roboto"/>
              <a:cs typeface="Roboto"/>
            </a:endParaRPr>
          </a:p>
          <a:p>
            <a:pPr marL="12700" marR="5080">
              <a:lnSpc>
                <a:spcPct val="116500"/>
              </a:lnSpc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За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это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время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премией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была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создана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система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региональных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конкурсов, охватывающая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всю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территорию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России.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Ежегодно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порядка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1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тыс.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проектов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8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различных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коммуникационных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дисциплинах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подаются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сначала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на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региональные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этапы,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проводимые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каждом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из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федеральных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округов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страны,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а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затем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лучшие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из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них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участвуют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национальной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премии.</a:t>
            </a: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175"/>
              </a:spcBef>
              <a:defRPr/>
            </a:pPr>
            <a:endParaRPr sz="2200">
              <a:latin typeface="Roboto"/>
              <a:cs typeface="Roboto"/>
            </a:endParaRPr>
          </a:p>
          <a:p>
            <a:pPr marL="12700" marR="320675">
              <a:lnSpc>
                <a:spcPct val="116500"/>
              </a:lnSpc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Самые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выдающиеся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проекты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по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итогам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сезона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публикуются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книге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"50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лучших</a:t>
            </a:r>
            <a:r>
              <a:rPr sz="2200" spc="-8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проектов",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являющейся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уникальным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практическим</a:t>
            </a:r>
            <a:r>
              <a:rPr sz="2200" spc="-8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пособием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для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профильных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специалистов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вузов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страны.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2020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премией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учрежден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конкурс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студенческих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команд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"Лучник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Будущее",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уже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завоевавший популярность</a:t>
            </a:r>
            <a:r>
              <a:rPr sz="2200" spc="-3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среди</a:t>
            </a:r>
            <a:r>
              <a:rPr sz="2200" spc="-3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будущих</a:t>
            </a:r>
            <a:r>
              <a:rPr sz="2200" spc="-3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специалистов</a:t>
            </a:r>
            <a:r>
              <a:rPr sz="2200" spc="-3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коммуникационного</a:t>
            </a:r>
            <a:r>
              <a:rPr sz="2200" spc="-3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рынка.</a:t>
            </a:r>
            <a:endParaRPr sz="2200">
              <a:latin typeface="Roboto"/>
              <a:cs typeface="Roboto"/>
            </a:endParaRPr>
          </a:p>
        </p:txBody>
      </p:sp>
      <p:pic>
        <p:nvPicPr>
          <p:cNvPr id="5" name="object 5"/>
          <p:cNvPicPr/>
          <p:nvPr/>
        </p:nvPicPr>
        <p:blipFill>
          <a:blip r:embed="rId3"/>
          <a:stretch/>
        </p:blipFill>
        <p:spPr bwMode="auto">
          <a:xfrm>
            <a:off x="0" y="3553479"/>
            <a:ext cx="3180007" cy="318000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/>
          <a:stretch/>
        </p:blipFill>
        <p:spPr bwMode="auto">
          <a:xfrm>
            <a:off x="0" y="6789358"/>
            <a:ext cx="3180007" cy="318000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/>
          <a:stretch/>
        </p:blipFill>
        <p:spPr bwMode="auto">
          <a:xfrm>
            <a:off x="3336919" y="313017"/>
            <a:ext cx="3180007" cy="318000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/>
          <a:stretch/>
        </p:blipFill>
        <p:spPr bwMode="auto">
          <a:xfrm>
            <a:off x="3336919" y="3558082"/>
            <a:ext cx="3180007" cy="318000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/>
          <a:stretch/>
        </p:blipFill>
        <p:spPr bwMode="auto">
          <a:xfrm>
            <a:off x="3336919" y="6793961"/>
            <a:ext cx="3180007" cy="31800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/>
          </p:blipFill>
          <p:spPr bwMode="auto"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/>
          </p:blipFill>
          <p:spPr bwMode="auto">
            <a:xfrm>
              <a:off x="0" y="1028699"/>
              <a:ext cx="9267808" cy="82295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/>
          </p:blipFill>
          <p:spPr bwMode="auto">
            <a:xfrm>
              <a:off x="10655747" y="1467535"/>
              <a:ext cx="5981699" cy="220026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 bwMode="auto">
          <a:xfrm>
            <a:off x="17658829" y="9639409"/>
            <a:ext cx="2298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1400" b="1" spc="-25">
                <a:solidFill>
                  <a:srgbClr val="FFFFFF"/>
                </a:solidFill>
                <a:latin typeface="Roboto"/>
                <a:cs typeface="Roboto"/>
              </a:rPr>
              <a:t>02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 bwMode="auto">
          <a:xfrm>
            <a:off x="10205354" y="3961701"/>
            <a:ext cx="6994525" cy="3625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2284">
              <a:lnSpc>
                <a:spcPct val="116399"/>
              </a:lnSpc>
              <a:spcBef>
                <a:spcPts val="100"/>
              </a:spcBef>
              <a:defRPr/>
            </a:pPr>
            <a:r>
              <a:rPr sz="2900">
                <a:solidFill>
                  <a:srgbClr val="1F2020"/>
                </a:solidFill>
                <a:latin typeface="Roboto"/>
                <a:cs typeface="Roboto"/>
              </a:rPr>
              <a:t>Первая</a:t>
            </a:r>
            <a:r>
              <a:rPr sz="29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900" spc="-10">
                <a:solidFill>
                  <a:srgbClr val="1F2020"/>
                </a:solidFill>
                <a:latin typeface="Roboto"/>
                <a:cs typeface="Roboto"/>
              </a:rPr>
              <a:t>специализированная</a:t>
            </a:r>
            <a:r>
              <a:rPr sz="29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900" spc="-10">
                <a:solidFill>
                  <a:srgbClr val="1F2020"/>
                </a:solidFill>
                <a:latin typeface="Roboto"/>
                <a:cs typeface="Roboto"/>
              </a:rPr>
              <a:t>премия </a:t>
            </a:r>
            <a:r>
              <a:rPr sz="29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900" spc="-8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900">
                <a:solidFill>
                  <a:srgbClr val="1F2020"/>
                </a:solidFill>
                <a:latin typeface="Roboto"/>
                <a:cs typeface="Roboto"/>
              </a:rPr>
              <a:t>области</a:t>
            </a:r>
            <a:r>
              <a:rPr sz="29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900">
                <a:solidFill>
                  <a:srgbClr val="1F2020"/>
                </a:solidFill>
                <a:latin typeface="Roboto"/>
                <a:cs typeface="Roboto"/>
              </a:rPr>
              <a:t>коммуникаций</a:t>
            </a:r>
            <a:r>
              <a:rPr sz="2900" spc="-8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900" spc="-5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endParaRPr sz="2900">
              <a:latin typeface="Roboto"/>
              <a:cs typeface="Roboto"/>
            </a:endParaRPr>
          </a:p>
          <a:p>
            <a:pPr marL="12700" marR="5080">
              <a:lnSpc>
                <a:spcPct val="116399"/>
              </a:lnSpc>
              <a:defRPr/>
            </a:pPr>
            <a:r>
              <a:rPr sz="2900">
                <a:solidFill>
                  <a:srgbClr val="1F2020"/>
                </a:solidFill>
                <a:latin typeface="Roboto"/>
                <a:cs typeface="Roboto"/>
              </a:rPr>
              <a:t>агропромышленном</a:t>
            </a:r>
            <a:r>
              <a:rPr sz="2900" spc="-13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900">
                <a:solidFill>
                  <a:srgbClr val="1F2020"/>
                </a:solidFill>
                <a:latin typeface="Roboto"/>
                <a:cs typeface="Roboto"/>
              </a:rPr>
              <a:t>комплексе</a:t>
            </a:r>
            <a:r>
              <a:rPr sz="2900" spc="-13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900" spc="-10">
                <a:solidFill>
                  <a:srgbClr val="1F2020"/>
                </a:solidFill>
                <a:latin typeface="Roboto"/>
                <a:cs typeface="Roboto"/>
              </a:rPr>
              <a:t>России, </a:t>
            </a:r>
            <a:r>
              <a:rPr sz="2900">
                <a:solidFill>
                  <a:srgbClr val="1F2020"/>
                </a:solidFill>
                <a:latin typeface="Roboto"/>
                <a:cs typeface="Roboto"/>
              </a:rPr>
              <a:t>созданная</a:t>
            </a:r>
            <a:r>
              <a:rPr sz="29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900">
                <a:solidFill>
                  <a:srgbClr val="1F2020"/>
                </a:solidFill>
                <a:latin typeface="Roboto"/>
                <a:cs typeface="Roboto"/>
              </a:rPr>
              <a:t>опорным</a:t>
            </a:r>
            <a:r>
              <a:rPr sz="29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900">
                <a:solidFill>
                  <a:srgbClr val="1F2020"/>
                </a:solidFill>
                <a:latin typeface="Roboto"/>
                <a:cs typeface="Roboto"/>
              </a:rPr>
              <a:t>банком</a:t>
            </a:r>
            <a:r>
              <a:rPr sz="29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900" spc="-10">
                <a:solidFill>
                  <a:srgbClr val="1F2020"/>
                </a:solidFill>
                <a:latin typeface="Roboto"/>
                <a:cs typeface="Roboto"/>
              </a:rPr>
              <a:t>отрасли </a:t>
            </a:r>
            <a:r>
              <a:rPr sz="2900">
                <a:solidFill>
                  <a:srgbClr val="1F2020"/>
                </a:solidFill>
                <a:latin typeface="Roboto"/>
                <a:cs typeface="Roboto"/>
              </a:rPr>
              <a:t>сельского</a:t>
            </a:r>
            <a:r>
              <a:rPr sz="29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900">
                <a:solidFill>
                  <a:srgbClr val="1F2020"/>
                </a:solidFill>
                <a:latin typeface="Roboto"/>
                <a:cs typeface="Roboto"/>
              </a:rPr>
              <a:t>хозяйства</a:t>
            </a:r>
            <a:r>
              <a:rPr sz="29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900">
                <a:solidFill>
                  <a:srgbClr val="1F2020"/>
                </a:solidFill>
                <a:latin typeface="Roboto"/>
                <a:cs typeface="Roboto"/>
              </a:rPr>
              <a:t>–</a:t>
            </a:r>
            <a:r>
              <a:rPr sz="29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900" spc="-20">
                <a:solidFill>
                  <a:srgbClr val="1F2020"/>
                </a:solidFill>
                <a:latin typeface="Roboto"/>
                <a:cs typeface="Roboto"/>
              </a:rPr>
              <a:t>РСХБ</a:t>
            </a:r>
            <a:endParaRPr sz="2900">
              <a:latin typeface="Roboto"/>
              <a:cs typeface="Roboto"/>
            </a:endParaRPr>
          </a:p>
          <a:p>
            <a:pPr marL="12700" marR="624840">
              <a:lnSpc>
                <a:spcPct val="116399"/>
              </a:lnSpc>
              <a:defRPr/>
            </a:pPr>
            <a:r>
              <a:rPr sz="29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900" spc="-10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900">
                <a:solidFill>
                  <a:srgbClr val="1F2020"/>
                </a:solidFill>
                <a:latin typeface="Roboto"/>
                <a:cs typeface="Roboto"/>
              </a:rPr>
              <a:t>национальной</a:t>
            </a:r>
            <a:r>
              <a:rPr sz="2900" spc="-10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900" spc="-10">
                <a:solidFill>
                  <a:srgbClr val="1F2020"/>
                </a:solidFill>
                <a:latin typeface="Roboto"/>
                <a:cs typeface="Roboto"/>
              </a:rPr>
              <a:t>коммуникационной </a:t>
            </a:r>
            <a:r>
              <a:rPr sz="2900">
                <a:solidFill>
                  <a:srgbClr val="1F2020"/>
                </a:solidFill>
                <a:latin typeface="Roboto"/>
                <a:cs typeface="Roboto"/>
              </a:rPr>
              <a:t>премией</a:t>
            </a:r>
            <a:r>
              <a:rPr sz="2900" spc="-12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900">
                <a:solidFill>
                  <a:srgbClr val="1F2020"/>
                </a:solidFill>
                <a:latin typeface="Roboto"/>
                <a:cs typeface="Roboto"/>
              </a:rPr>
              <a:t>«Серебряный</a:t>
            </a:r>
            <a:r>
              <a:rPr sz="2900" spc="-12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900" spc="-10">
                <a:solidFill>
                  <a:srgbClr val="1F2020"/>
                </a:solidFill>
                <a:latin typeface="Roboto"/>
                <a:cs typeface="Roboto"/>
              </a:rPr>
              <a:t>Лучник»</a:t>
            </a:r>
            <a:endParaRPr sz="29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/>
        </p:blipFill>
        <p:spPr bwMode="auto">
          <a:xfrm>
            <a:off x="9144000" y="5257586"/>
            <a:ext cx="8115298" cy="40004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/>
          <a:stretch/>
        </p:blipFill>
        <p:spPr bwMode="auto">
          <a:xfrm>
            <a:off x="9144000" y="1028699"/>
            <a:ext cx="8115298" cy="40004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 bwMode="auto">
          <a:xfrm>
            <a:off x="814949" y="2870755"/>
            <a:ext cx="678180" cy="678180"/>
          </a:xfrm>
          <a:custGeom>
            <a:avLst/>
            <a:gdLst/>
            <a:ahLst/>
            <a:cxnLst/>
            <a:rect l="l" t="t" r="r" b="b"/>
            <a:pathLst>
              <a:path w="678180" h="678179" extrusionOk="0">
                <a:moveTo>
                  <a:pt x="677750" y="677750"/>
                </a:moveTo>
                <a:lnTo>
                  <a:pt x="0" y="677750"/>
                </a:lnTo>
                <a:lnTo>
                  <a:pt x="0" y="0"/>
                </a:lnTo>
                <a:lnTo>
                  <a:pt x="677750" y="0"/>
                </a:lnTo>
                <a:lnTo>
                  <a:pt x="677750" y="677750"/>
                </a:lnTo>
                <a:close/>
              </a:path>
            </a:pathLst>
          </a:custGeom>
          <a:solidFill>
            <a:srgbClr val="B0CB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" name="object 5"/>
          <p:cNvSpPr/>
          <p:nvPr/>
        </p:nvSpPr>
        <p:spPr bwMode="auto">
          <a:xfrm>
            <a:off x="814949" y="6349136"/>
            <a:ext cx="678180" cy="678180"/>
          </a:xfrm>
          <a:custGeom>
            <a:avLst/>
            <a:gdLst/>
            <a:ahLst/>
            <a:cxnLst/>
            <a:rect l="l" t="t" r="r" b="b"/>
            <a:pathLst>
              <a:path w="678180" h="678179" extrusionOk="0">
                <a:moveTo>
                  <a:pt x="677750" y="677750"/>
                </a:moveTo>
                <a:lnTo>
                  <a:pt x="0" y="677750"/>
                </a:lnTo>
                <a:lnTo>
                  <a:pt x="0" y="0"/>
                </a:lnTo>
                <a:lnTo>
                  <a:pt x="677750" y="0"/>
                </a:lnTo>
                <a:lnTo>
                  <a:pt x="677750" y="677750"/>
                </a:lnTo>
                <a:close/>
              </a:path>
            </a:pathLst>
          </a:custGeom>
          <a:solidFill>
            <a:srgbClr val="B0CB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6" name="object 6"/>
          <p:cNvPicPr/>
          <p:nvPr/>
        </p:nvPicPr>
        <p:blipFill>
          <a:blip r:embed="rId4"/>
          <a:stretch/>
        </p:blipFill>
        <p:spPr bwMode="auto">
          <a:xfrm>
            <a:off x="458162" y="354037"/>
            <a:ext cx="2752723" cy="100964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vert="horz" wrap="square" lIns="0" tIns="1332455" rIns="0" bIns="0" rtlCol="0">
            <a:spAutoFit/>
          </a:bodyPr>
          <a:lstStyle/>
          <a:p>
            <a:pPr marL="972819">
              <a:lnSpc>
                <a:spcPct val="100000"/>
              </a:lnSpc>
              <a:spcBef>
                <a:spcPts val="100"/>
              </a:spcBef>
              <a:defRPr/>
            </a:pPr>
            <a:r>
              <a:rPr sz="3600"/>
              <a:t>Цель</a:t>
            </a:r>
            <a:r>
              <a:rPr sz="3600" spc="-90"/>
              <a:t> </a:t>
            </a:r>
            <a:r>
              <a:rPr sz="3600" spc="-10"/>
              <a:t>конкурса</a:t>
            </a:r>
            <a:endParaRPr sz="3600"/>
          </a:p>
        </p:txBody>
      </p:sp>
      <p:pic>
        <p:nvPicPr>
          <p:cNvPr id="8" name="object 8"/>
          <p:cNvPicPr/>
          <p:nvPr/>
        </p:nvPicPr>
        <p:blipFill>
          <a:blip r:embed="rId5"/>
          <a:stretch/>
        </p:blipFill>
        <p:spPr bwMode="auto">
          <a:xfrm>
            <a:off x="2080272" y="2995214"/>
            <a:ext cx="85725" cy="8572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 bwMode="auto">
          <a:xfrm>
            <a:off x="2294832" y="2771688"/>
            <a:ext cx="5250815" cy="1196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100"/>
              </a:spcBef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Поиск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поддержка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выдающихся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проектов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признание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лучших специалистов</a:t>
            </a:r>
            <a:r>
              <a:rPr sz="2200" spc="-3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3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сфере</a:t>
            </a:r>
            <a:r>
              <a:rPr sz="2200" spc="-3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коммуникаций</a:t>
            </a:r>
            <a:r>
              <a:rPr sz="2200" spc="-3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endParaRPr sz="2200"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 bwMode="auto">
          <a:xfrm>
            <a:off x="2294832" y="3998545"/>
            <a:ext cx="476694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журналистики</a:t>
            </a:r>
            <a:r>
              <a:rPr sz="2200" spc="-4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агропромышленного</a:t>
            </a:r>
            <a:endParaRPr sz="2200">
              <a:latin typeface="Roboto"/>
              <a:cs typeface="Roboto"/>
            </a:endParaRPr>
          </a:p>
        </p:txBody>
      </p:sp>
      <p:sp>
        <p:nvSpPr>
          <p:cNvPr id="11" name="object 11"/>
          <p:cNvSpPr txBox="1"/>
          <p:nvPr/>
        </p:nvSpPr>
        <p:spPr bwMode="auto">
          <a:xfrm>
            <a:off x="2294832" y="4202596"/>
            <a:ext cx="2482215" cy="547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">
              <a:lnSpc>
                <a:spcPts val="1814"/>
              </a:lnSpc>
              <a:spcBef>
                <a:spcPts val="100"/>
              </a:spcBef>
              <a:defRPr/>
            </a:pPr>
            <a:r>
              <a:rPr sz="1800" b="1" spc="-50">
                <a:solidFill>
                  <a:srgbClr val="FFFFFF"/>
                </a:solidFill>
                <a:latin typeface="Roboto"/>
                <a:cs typeface="Roboto"/>
              </a:rPr>
              <a:t>1</a:t>
            </a:r>
            <a:endParaRPr sz="1800">
              <a:latin typeface="Roboto"/>
              <a:cs typeface="Roboto"/>
            </a:endParaRPr>
          </a:p>
          <a:p>
            <a:pPr marL="12700">
              <a:lnSpc>
                <a:spcPts val="2295"/>
              </a:lnSpc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комплекса</a:t>
            </a:r>
            <a:r>
              <a:rPr sz="2200" spc="-10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России</a:t>
            </a:r>
            <a:endParaRPr sz="2200">
              <a:latin typeface="Roboto"/>
              <a:cs typeface="Roboto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/>
          <a:stretch/>
        </p:blipFill>
        <p:spPr bwMode="auto">
          <a:xfrm>
            <a:off x="2080272" y="6396685"/>
            <a:ext cx="85725" cy="8572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 bwMode="auto">
          <a:xfrm>
            <a:off x="2294832" y="6173158"/>
            <a:ext cx="5382895" cy="3149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47700">
              <a:lnSpc>
                <a:spcPct val="116500"/>
              </a:lnSpc>
              <a:spcBef>
                <a:spcPts val="100"/>
              </a:spcBef>
              <a:defRPr/>
            </a:pP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Популяризация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деятельности специалистов</a:t>
            </a:r>
            <a:r>
              <a:rPr sz="2200" spc="-3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по</a:t>
            </a:r>
            <a:r>
              <a:rPr sz="2200" spc="-3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коммуникациям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и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журналистов</a:t>
            </a:r>
            <a:r>
              <a:rPr sz="2200" spc="-3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 АПК</a:t>
            </a:r>
            <a:endParaRPr sz="2200">
              <a:latin typeface="Roboto"/>
              <a:cs typeface="Roboto"/>
            </a:endParaRPr>
          </a:p>
          <a:p>
            <a:pPr marL="12700" marR="5080">
              <a:lnSpc>
                <a:spcPct val="116500"/>
              </a:lnSpc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Увеличение</a:t>
            </a:r>
            <a:r>
              <a:rPr sz="2200" spc="-13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инвестиционной привлекательности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агропрома Совершенствование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стандартов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работы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1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коммуникационной</a:t>
            </a:r>
            <a:r>
              <a:rPr sz="2200" spc="-1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 журналистской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среде</a:t>
            </a:r>
            <a:r>
              <a:rPr sz="2200" spc="-4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представителей</a:t>
            </a:r>
            <a:r>
              <a:rPr sz="2200" spc="-4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АПК</a:t>
            </a:r>
            <a:endParaRPr sz="2200">
              <a:latin typeface="Roboto"/>
              <a:cs typeface="Roboto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/>
          <a:stretch/>
        </p:blipFill>
        <p:spPr bwMode="auto">
          <a:xfrm>
            <a:off x="2080272" y="7568259"/>
            <a:ext cx="85725" cy="8572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/>
          <a:stretch/>
        </p:blipFill>
        <p:spPr bwMode="auto">
          <a:xfrm>
            <a:off x="2080272" y="8349309"/>
            <a:ext cx="85725" cy="85725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 bwMode="auto">
          <a:xfrm>
            <a:off x="1976449" y="5134807"/>
            <a:ext cx="371665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3600" b="1">
                <a:solidFill>
                  <a:srgbClr val="1F2020"/>
                </a:solidFill>
                <a:latin typeface="Roboto"/>
                <a:cs typeface="Roboto"/>
              </a:rPr>
              <a:t>Задачи </a:t>
            </a:r>
            <a:r>
              <a:rPr sz="3600" b="1" spc="-10">
                <a:solidFill>
                  <a:srgbClr val="1F2020"/>
                </a:solidFill>
                <a:latin typeface="Roboto"/>
                <a:cs typeface="Roboto"/>
              </a:rPr>
              <a:t>конкурса</a:t>
            </a:r>
            <a:endParaRPr sz="36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 bwMode="auto">
          <a:xfrm>
            <a:off x="17259300" y="925830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 extrusionOk="0">
                <a:moveTo>
                  <a:pt x="1028700" y="1028700"/>
                </a:moveTo>
                <a:lnTo>
                  <a:pt x="0" y="1028700"/>
                </a:lnTo>
                <a:lnTo>
                  <a:pt x="0" y="0"/>
                </a:lnTo>
                <a:lnTo>
                  <a:pt x="1028700" y="0"/>
                </a:lnTo>
                <a:lnTo>
                  <a:pt x="1028700" y="1028700"/>
                </a:lnTo>
                <a:close/>
              </a:path>
            </a:pathLst>
          </a:custGeom>
          <a:solidFill>
            <a:srgbClr val="B0CB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3" name="object 3"/>
          <p:cNvPicPr/>
          <p:nvPr/>
        </p:nvPicPr>
        <p:blipFill>
          <a:blip r:embed="rId2"/>
          <a:stretch/>
        </p:blipFill>
        <p:spPr bwMode="auto">
          <a:xfrm>
            <a:off x="846344" y="3611849"/>
            <a:ext cx="3800459" cy="385764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/>
          <a:stretch/>
        </p:blipFill>
        <p:spPr bwMode="auto">
          <a:xfrm>
            <a:off x="5122254" y="3611848"/>
            <a:ext cx="3857640" cy="385764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/>
          <a:stretch/>
        </p:blipFill>
        <p:spPr bwMode="auto">
          <a:xfrm>
            <a:off x="9398446" y="3611879"/>
            <a:ext cx="3857609" cy="385760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 bwMode="auto">
          <a:xfrm>
            <a:off x="8535040" y="2370581"/>
            <a:ext cx="1218565" cy="47625"/>
          </a:xfrm>
          <a:custGeom>
            <a:avLst/>
            <a:gdLst/>
            <a:ahLst/>
            <a:cxnLst/>
            <a:rect l="l" t="t" r="r" b="b"/>
            <a:pathLst>
              <a:path w="1218565" h="47625" extrusionOk="0">
                <a:moveTo>
                  <a:pt x="1217973" y="47625"/>
                </a:moveTo>
                <a:lnTo>
                  <a:pt x="0" y="47625"/>
                </a:lnTo>
                <a:lnTo>
                  <a:pt x="0" y="0"/>
                </a:lnTo>
                <a:lnTo>
                  <a:pt x="1217973" y="0"/>
                </a:lnTo>
                <a:lnTo>
                  <a:pt x="1217973" y="47625"/>
                </a:lnTo>
                <a:close/>
              </a:path>
            </a:pathLst>
          </a:custGeom>
          <a:solidFill>
            <a:srgbClr val="B0CB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7" name="object 7"/>
          <p:cNvPicPr/>
          <p:nvPr/>
        </p:nvPicPr>
        <p:blipFill>
          <a:blip r:embed="rId5"/>
          <a:stretch/>
        </p:blipFill>
        <p:spPr bwMode="auto">
          <a:xfrm>
            <a:off x="458162" y="354037"/>
            <a:ext cx="2752723" cy="100964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 bwMode="auto">
          <a:xfrm>
            <a:off x="17658829" y="9639409"/>
            <a:ext cx="2298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1400" b="1" spc="-25">
                <a:solidFill>
                  <a:srgbClr val="FFFFFF"/>
                </a:solidFill>
                <a:latin typeface="Roboto"/>
                <a:cs typeface="Roboto"/>
              </a:rPr>
              <a:t>08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 bwMode="auto">
          <a:xfrm>
            <a:off x="846344" y="7658343"/>
            <a:ext cx="3858259" cy="851535"/>
          </a:xfrm>
          <a:prstGeom prst="rect">
            <a:avLst/>
          </a:prstGeom>
          <a:solidFill>
            <a:srgbClr val="B0CB0C"/>
          </a:solidFill>
        </p:spPr>
        <p:txBody>
          <a:bodyPr vert="horz" wrap="square" lIns="0" tIns="67310" rIns="0" bIns="0" rtlCol="0">
            <a:spAutoFit/>
          </a:bodyPr>
          <a:lstStyle/>
          <a:p>
            <a:pPr marL="1238250" marR="302895" indent="-929640">
              <a:lnSpc>
                <a:spcPts val="2850"/>
              </a:lnSpc>
              <a:spcBef>
                <a:spcPts val="530"/>
              </a:spcBef>
              <a:defRPr/>
            </a:pPr>
            <a:r>
              <a:rPr sz="2600" b="1" spc="-10">
                <a:solidFill>
                  <a:srgbClr val="FFFFFF"/>
                </a:solidFill>
                <a:latin typeface="Roboto"/>
                <a:cs typeface="Roboto"/>
              </a:rPr>
              <a:t>Коммуникационные проекты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 bwMode="auto">
          <a:xfrm>
            <a:off x="5122255" y="7658343"/>
            <a:ext cx="3858259" cy="851535"/>
          </a:xfrm>
          <a:prstGeom prst="rect">
            <a:avLst/>
          </a:prstGeom>
          <a:solidFill>
            <a:srgbClr val="B0CB0C"/>
          </a:solidFill>
        </p:spPr>
        <p:txBody>
          <a:bodyPr vert="horz" wrap="square" lIns="0" tIns="205740" rIns="0" bIns="0" rtlCol="0">
            <a:spAutoFit/>
          </a:bodyPr>
          <a:lstStyle/>
          <a:p>
            <a:pPr marL="877569">
              <a:lnSpc>
                <a:spcPct val="100000"/>
              </a:lnSpc>
              <a:spcBef>
                <a:spcPts val="1620"/>
              </a:spcBef>
              <a:defRPr/>
            </a:pPr>
            <a:r>
              <a:rPr sz="2600" b="1" spc="-10">
                <a:solidFill>
                  <a:srgbClr val="FFFFFF"/>
                </a:solidFill>
                <a:latin typeface="Roboto"/>
                <a:cs typeface="Roboto"/>
              </a:rPr>
              <a:t>Фотоконкурс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11" name="object 11"/>
          <p:cNvSpPr txBox="1"/>
          <p:nvPr/>
        </p:nvSpPr>
        <p:spPr bwMode="auto">
          <a:xfrm>
            <a:off x="9398447" y="7658343"/>
            <a:ext cx="3858259" cy="851535"/>
          </a:xfrm>
          <a:prstGeom prst="rect">
            <a:avLst/>
          </a:prstGeom>
          <a:solidFill>
            <a:srgbClr val="B0CB0C"/>
          </a:solidFill>
        </p:spPr>
        <p:txBody>
          <a:bodyPr vert="horz" wrap="square" lIns="0" tIns="210185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1655"/>
              </a:spcBef>
              <a:defRPr/>
            </a:pPr>
            <a:r>
              <a:rPr sz="2600" b="1">
                <a:solidFill>
                  <a:srgbClr val="FFFFFF"/>
                </a:solidFill>
                <a:latin typeface="Roboto"/>
                <a:cs typeface="Roboto"/>
              </a:rPr>
              <a:t>Медиапроекты</a:t>
            </a:r>
            <a:r>
              <a:rPr sz="2600" b="1" spc="3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600" b="1">
                <a:solidFill>
                  <a:srgbClr val="FFFFFF"/>
                </a:solidFill>
                <a:latin typeface="Roboto"/>
                <a:cs typeface="Roboto"/>
              </a:rPr>
              <a:t>в</a:t>
            </a:r>
            <a:r>
              <a:rPr sz="2600" b="1" spc="3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600" b="1" spc="-25">
                <a:solidFill>
                  <a:srgbClr val="FFFFFF"/>
                </a:solidFill>
                <a:latin typeface="Roboto"/>
                <a:cs typeface="Roboto"/>
              </a:rPr>
              <a:t>СМИ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vert="horz" wrap="square" lIns="0" tIns="908229" rIns="0" bIns="0" rtlCol="0">
            <a:spAutoFit/>
          </a:bodyPr>
          <a:lstStyle/>
          <a:p>
            <a:pPr marL="4366260">
              <a:lnSpc>
                <a:spcPct val="100000"/>
              </a:lnSpc>
              <a:spcBef>
                <a:spcPts val="100"/>
              </a:spcBef>
              <a:defRPr/>
            </a:pPr>
            <a:r>
              <a:t>Тематические</a:t>
            </a:r>
            <a:r>
              <a:rPr spc="-130"/>
              <a:t> </a:t>
            </a:r>
            <a:r>
              <a:t>блоки</a:t>
            </a:r>
            <a:r>
              <a:rPr spc="-130"/>
              <a:t> </a:t>
            </a:r>
            <a:r>
              <a:rPr spc="-10"/>
              <a:t>премии</a:t>
            </a:r>
            <a:endParaRPr/>
          </a:p>
        </p:txBody>
      </p:sp>
      <p:pic>
        <p:nvPicPr>
          <p:cNvPr id="13" name="object 13"/>
          <p:cNvPicPr/>
          <p:nvPr/>
        </p:nvPicPr>
        <p:blipFill>
          <a:blip r:embed="rId6"/>
          <a:stretch/>
        </p:blipFill>
        <p:spPr bwMode="auto">
          <a:xfrm>
            <a:off x="13618639" y="3611848"/>
            <a:ext cx="3857640" cy="3857640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 bwMode="auto">
          <a:xfrm>
            <a:off x="13674669" y="7658343"/>
            <a:ext cx="3858259" cy="851535"/>
          </a:xfrm>
          <a:custGeom>
            <a:avLst/>
            <a:gdLst/>
            <a:ahLst/>
            <a:cxnLst/>
            <a:rect l="l" t="t" r="r" b="b"/>
            <a:pathLst>
              <a:path w="3858259" h="851534" extrusionOk="0">
                <a:moveTo>
                  <a:pt x="3857957" y="851411"/>
                </a:moveTo>
                <a:lnTo>
                  <a:pt x="0" y="851411"/>
                </a:lnTo>
                <a:lnTo>
                  <a:pt x="0" y="0"/>
                </a:lnTo>
                <a:lnTo>
                  <a:pt x="3857957" y="0"/>
                </a:lnTo>
                <a:lnTo>
                  <a:pt x="3857957" y="851411"/>
                </a:lnTo>
                <a:close/>
              </a:path>
            </a:pathLst>
          </a:custGeom>
          <a:solidFill>
            <a:srgbClr val="B0CB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5" name="object 15"/>
          <p:cNvSpPr txBox="1"/>
          <p:nvPr/>
        </p:nvSpPr>
        <p:spPr bwMode="auto">
          <a:xfrm>
            <a:off x="14586138" y="7518812"/>
            <a:ext cx="2256790" cy="4260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defRPr/>
            </a:pPr>
            <a:r>
              <a:rPr sz="2600" b="1" spc="-10">
                <a:solidFill>
                  <a:srgbClr val="FFFFFF"/>
                </a:solidFill>
                <a:latin typeface="Roboto"/>
                <a:cs typeface="Roboto"/>
              </a:rPr>
              <a:t>Студенческие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16" name="object 16"/>
          <p:cNvSpPr txBox="1"/>
          <p:nvPr/>
        </p:nvSpPr>
        <p:spPr bwMode="auto">
          <a:xfrm>
            <a:off x="14096499" y="7823612"/>
            <a:ext cx="3235959" cy="73088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927735" marR="5080" indent="-915669">
              <a:lnSpc>
                <a:spcPct val="76900"/>
              </a:lnSpc>
              <a:spcBef>
                <a:spcPts val="844"/>
              </a:spcBef>
              <a:defRPr/>
            </a:pPr>
            <a:r>
              <a:rPr sz="2600" b="1" spc="-10">
                <a:solidFill>
                  <a:srgbClr val="FFFFFF"/>
                </a:solidFill>
                <a:latin typeface="Roboto"/>
                <a:cs typeface="Roboto"/>
              </a:rPr>
              <a:t>коммуникационные проекты</a:t>
            </a:r>
            <a:endParaRPr sz="26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/>
        </p:blipFill>
        <p:spPr bwMode="auto">
          <a:xfrm>
            <a:off x="12015489" y="1217675"/>
            <a:ext cx="5362590" cy="804062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 bwMode="auto">
          <a:xfrm>
            <a:off x="1038034" y="1091220"/>
            <a:ext cx="86194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83935" algn="l"/>
              </a:tabLst>
              <a:defRPr/>
            </a:pPr>
            <a:r>
              <a:rPr sz="4800" spc="-10">
                <a:solidFill>
                  <a:srgbClr val="B0CB0C"/>
                </a:solidFill>
              </a:rPr>
              <a:t>Коммуникационные</a:t>
            </a:r>
            <a:r>
              <a:rPr sz="4800">
                <a:solidFill>
                  <a:srgbClr val="B0CB0C"/>
                </a:solidFill>
              </a:rPr>
              <a:t>	</a:t>
            </a:r>
            <a:r>
              <a:rPr sz="4800" spc="-10">
                <a:solidFill>
                  <a:srgbClr val="B0CB0C"/>
                </a:solidFill>
              </a:rPr>
              <a:t>проекты</a:t>
            </a:r>
            <a:endParaRPr sz="4800"/>
          </a:p>
        </p:txBody>
      </p:sp>
      <p:sp>
        <p:nvSpPr>
          <p:cNvPr id="4" name="object 4"/>
          <p:cNvSpPr txBox="1"/>
          <p:nvPr/>
        </p:nvSpPr>
        <p:spPr bwMode="auto">
          <a:xfrm>
            <a:off x="2178482" y="3990996"/>
            <a:ext cx="3673475" cy="97028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80"/>
              </a:spcBef>
              <a:defRPr/>
            </a:pP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Лучший коммуникационный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проект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2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0">
                <a:solidFill>
                  <a:srgbClr val="1F2020"/>
                </a:solidFill>
                <a:latin typeface="Roboto"/>
                <a:cs typeface="Roboto"/>
              </a:rPr>
              <a:t>агро-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туризме</a:t>
            </a:r>
            <a:endParaRPr sz="2200">
              <a:latin typeface="Roboto"/>
              <a:cs typeface="Roboto"/>
            </a:endParaRPr>
          </a:p>
        </p:txBody>
      </p:sp>
      <p:sp>
        <p:nvSpPr>
          <p:cNvPr id="5" name="object 5"/>
          <p:cNvSpPr txBox="1"/>
          <p:nvPr/>
        </p:nvSpPr>
        <p:spPr bwMode="auto">
          <a:xfrm>
            <a:off x="1194063" y="3990959"/>
            <a:ext cx="678180" cy="678180"/>
          </a:xfrm>
          <a:prstGeom prst="rect">
            <a:avLst/>
          </a:prstGeom>
          <a:solidFill>
            <a:srgbClr val="B0CB0C"/>
          </a:solidFill>
        </p:spPr>
        <p:txBody>
          <a:bodyPr vert="horz" wrap="square" lIns="0" tIns="181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30"/>
              </a:spcBef>
              <a:defRPr/>
            </a:pPr>
            <a:r>
              <a:rPr sz="1800" b="1" spc="-50">
                <a:solidFill>
                  <a:srgbClr val="FFFFFF"/>
                </a:solidFill>
                <a:latin typeface="Roboto"/>
                <a:cs typeface="Roboto"/>
              </a:rPr>
              <a:t>1</a:t>
            </a:r>
            <a:endParaRPr sz="1800">
              <a:latin typeface="Roboto"/>
              <a:cs typeface="Roboto"/>
            </a:endParaRPr>
          </a:p>
        </p:txBody>
      </p:sp>
      <p:sp>
        <p:nvSpPr>
          <p:cNvPr id="6" name="object 6"/>
          <p:cNvSpPr txBox="1"/>
          <p:nvPr/>
        </p:nvSpPr>
        <p:spPr bwMode="auto">
          <a:xfrm>
            <a:off x="1194063" y="5710671"/>
            <a:ext cx="678180" cy="678180"/>
          </a:xfrm>
          <a:prstGeom prst="rect">
            <a:avLst/>
          </a:prstGeom>
          <a:solidFill>
            <a:srgbClr val="B0CB0C"/>
          </a:solidFill>
        </p:spPr>
        <p:txBody>
          <a:bodyPr vert="horz" wrap="square" lIns="0" tIns="181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30"/>
              </a:spcBef>
              <a:defRPr/>
            </a:pPr>
            <a:r>
              <a:rPr sz="1800" b="1" spc="-50">
                <a:solidFill>
                  <a:srgbClr val="FFFFFF"/>
                </a:solidFill>
                <a:latin typeface="Roboto"/>
                <a:cs typeface="Roboto"/>
              </a:rPr>
              <a:t>2</a:t>
            </a:r>
            <a:endParaRPr sz="1800"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 bwMode="auto">
          <a:xfrm>
            <a:off x="1194063" y="7386949"/>
            <a:ext cx="678180" cy="678180"/>
          </a:xfrm>
          <a:prstGeom prst="rect">
            <a:avLst/>
          </a:prstGeom>
          <a:solidFill>
            <a:srgbClr val="B0CB0C"/>
          </a:solidFill>
        </p:spPr>
        <p:txBody>
          <a:bodyPr vert="horz" wrap="square" lIns="0" tIns="181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30"/>
              </a:spcBef>
              <a:defRPr/>
            </a:pPr>
            <a:r>
              <a:rPr sz="1800" b="1" spc="-50">
                <a:solidFill>
                  <a:srgbClr val="FFFFFF"/>
                </a:solidFill>
                <a:latin typeface="Roboto"/>
                <a:cs typeface="Roboto"/>
              </a:rPr>
              <a:t>3</a:t>
            </a:r>
            <a:endParaRPr sz="1800"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 bwMode="auto">
          <a:xfrm>
            <a:off x="6713463" y="3990837"/>
            <a:ext cx="678180" cy="678180"/>
          </a:xfrm>
          <a:prstGeom prst="rect">
            <a:avLst/>
          </a:prstGeom>
          <a:solidFill>
            <a:srgbClr val="B0CB0C"/>
          </a:solidFill>
        </p:spPr>
        <p:txBody>
          <a:bodyPr vert="horz" wrap="square" lIns="0" tIns="181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30"/>
              </a:spcBef>
              <a:defRPr/>
            </a:pPr>
            <a:r>
              <a:rPr sz="1800" b="1" spc="-50">
                <a:solidFill>
                  <a:srgbClr val="FFFFFF"/>
                </a:solidFill>
                <a:latin typeface="Roboto"/>
                <a:cs typeface="Roboto"/>
              </a:rPr>
              <a:t>4</a:t>
            </a:r>
            <a:endParaRPr sz="1800"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 bwMode="auto">
          <a:xfrm>
            <a:off x="6713463" y="5710519"/>
            <a:ext cx="678180" cy="678180"/>
          </a:xfrm>
          <a:prstGeom prst="rect">
            <a:avLst/>
          </a:prstGeom>
          <a:solidFill>
            <a:srgbClr val="B0CB0C"/>
          </a:solidFill>
        </p:spPr>
        <p:txBody>
          <a:bodyPr vert="horz" wrap="square" lIns="0" tIns="181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30"/>
              </a:spcBef>
              <a:defRPr/>
            </a:pPr>
            <a:r>
              <a:rPr sz="1800" b="1" spc="-50">
                <a:solidFill>
                  <a:srgbClr val="FFFFFF"/>
                </a:solidFill>
                <a:latin typeface="Roboto"/>
                <a:cs typeface="Roboto"/>
              </a:rPr>
              <a:t>5</a:t>
            </a:r>
            <a:endParaRPr sz="1800"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 bwMode="auto">
          <a:xfrm>
            <a:off x="1016000" y="2787094"/>
            <a:ext cx="2515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3600" b="1" spc="-10">
                <a:solidFill>
                  <a:srgbClr val="1F2020"/>
                </a:solidFill>
                <a:latin typeface="Roboto"/>
                <a:cs typeface="Roboto"/>
              </a:rPr>
              <a:t>Номинации</a:t>
            </a:r>
            <a:endParaRPr sz="3600">
              <a:latin typeface="Roboto"/>
              <a:cs typeface="Roboto"/>
            </a:endParaRPr>
          </a:p>
        </p:txBody>
      </p:sp>
      <p:sp>
        <p:nvSpPr>
          <p:cNvPr id="11" name="object 11"/>
          <p:cNvSpPr txBox="1"/>
          <p:nvPr/>
        </p:nvSpPr>
        <p:spPr bwMode="auto">
          <a:xfrm>
            <a:off x="2178482" y="5671206"/>
            <a:ext cx="3673475" cy="97028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80"/>
              </a:spcBef>
              <a:defRPr/>
            </a:pP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Лучший коммуникационный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проект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2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гастрономии</a:t>
            </a:r>
            <a:endParaRPr sz="2200">
              <a:latin typeface="Roboto"/>
              <a:cs typeface="Roboto"/>
            </a:endParaRPr>
          </a:p>
        </p:txBody>
      </p:sp>
      <p:sp>
        <p:nvSpPr>
          <p:cNvPr id="12" name="object 12"/>
          <p:cNvSpPr txBox="1"/>
          <p:nvPr/>
        </p:nvSpPr>
        <p:spPr bwMode="auto">
          <a:xfrm>
            <a:off x="2178482" y="7346996"/>
            <a:ext cx="3673475" cy="97028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80"/>
              </a:spcBef>
              <a:defRPr/>
            </a:pP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Лучший коммуникационный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проект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сельском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хозяйстве</a:t>
            </a:r>
            <a:endParaRPr sz="2200">
              <a:latin typeface="Roboto"/>
              <a:cs typeface="Roboto"/>
            </a:endParaRPr>
          </a:p>
        </p:txBody>
      </p:sp>
      <p:sp>
        <p:nvSpPr>
          <p:cNvPr id="13" name="object 13"/>
          <p:cNvSpPr txBox="1"/>
          <p:nvPr/>
        </p:nvSpPr>
        <p:spPr bwMode="auto">
          <a:xfrm>
            <a:off x="7702367" y="3950854"/>
            <a:ext cx="3673475" cy="97028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80"/>
              </a:spcBef>
              <a:defRPr/>
            </a:pP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Лучший коммуникационный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проект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2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агропромышленности</a:t>
            </a:r>
            <a:endParaRPr sz="2200"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 bwMode="auto">
          <a:xfrm>
            <a:off x="7702367" y="5670566"/>
            <a:ext cx="3792854" cy="97028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80"/>
              </a:spcBef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Лучший</a:t>
            </a:r>
            <a:r>
              <a:rPr sz="2200" spc="-8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коммуникационный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проект</a:t>
            </a:r>
            <a:r>
              <a:rPr sz="2200" spc="-4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4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переработке</a:t>
            </a:r>
            <a:endParaRPr sz="2200">
              <a:latin typeface="Roboto"/>
              <a:cs typeface="Roboto"/>
            </a:endParaRPr>
          </a:p>
          <a:p>
            <a:pPr marL="12700">
              <a:lnSpc>
                <a:spcPts val="2360"/>
              </a:lnSpc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2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производстве</a:t>
            </a:r>
            <a:endParaRPr sz="2200">
              <a:latin typeface="Roboto"/>
              <a:cs typeface="Roboto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/>
          <a:stretch/>
        </p:blipFill>
        <p:spPr bwMode="auto">
          <a:xfrm>
            <a:off x="15145512" y="135367"/>
            <a:ext cx="2752723" cy="100964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/>
        </p:blipFill>
        <p:spPr bwMode="auto">
          <a:xfrm>
            <a:off x="0" y="0"/>
            <a:ext cx="5072856" cy="507680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/>
          <a:stretch/>
        </p:blipFill>
        <p:spPr bwMode="auto">
          <a:xfrm>
            <a:off x="0" y="5212262"/>
            <a:ext cx="5076809" cy="507473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 bwMode="auto">
          <a:xfrm>
            <a:off x="6471859" y="576095"/>
            <a:ext cx="45993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t>Критерии</a:t>
            </a:r>
            <a:r>
              <a:rPr spc="-125"/>
              <a:t> </a:t>
            </a:r>
            <a:r>
              <a:rPr spc="-10"/>
              <a:t>оценки</a:t>
            </a:r>
            <a:endParaRPr/>
          </a:p>
        </p:txBody>
      </p:sp>
      <p:sp>
        <p:nvSpPr>
          <p:cNvPr id="5" name="object 5"/>
          <p:cNvSpPr/>
          <p:nvPr/>
        </p:nvSpPr>
        <p:spPr bwMode="auto">
          <a:xfrm>
            <a:off x="6484559" y="1529635"/>
            <a:ext cx="1448435" cy="47625"/>
          </a:xfrm>
          <a:custGeom>
            <a:avLst/>
            <a:gdLst/>
            <a:ahLst/>
            <a:cxnLst/>
            <a:rect l="l" t="t" r="r" b="b"/>
            <a:pathLst>
              <a:path w="1448434" h="47625" extrusionOk="0">
                <a:moveTo>
                  <a:pt x="1447912" y="47625"/>
                </a:moveTo>
                <a:lnTo>
                  <a:pt x="0" y="47625"/>
                </a:lnTo>
                <a:lnTo>
                  <a:pt x="0" y="0"/>
                </a:lnTo>
                <a:lnTo>
                  <a:pt x="1447912" y="0"/>
                </a:lnTo>
                <a:lnTo>
                  <a:pt x="1447912" y="47625"/>
                </a:lnTo>
                <a:close/>
              </a:path>
            </a:pathLst>
          </a:custGeom>
          <a:solidFill>
            <a:srgbClr val="B0CB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6" name="object 6"/>
          <p:cNvPicPr/>
          <p:nvPr/>
        </p:nvPicPr>
        <p:blipFill>
          <a:blip r:embed="rId4"/>
          <a:stretch/>
        </p:blipFill>
        <p:spPr bwMode="auto">
          <a:xfrm>
            <a:off x="6194114" y="2255471"/>
            <a:ext cx="85725" cy="8572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 bwMode="auto">
          <a:xfrm>
            <a:off x="6408675" y="2031944"/>
            <a:ext cx="11730355" cy="7917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38250">
              <a:lnSpc>
                <a:spcPct val="116500"/>
              </a:lnSpc>
              <a:spcBef>
                <a:spcPts val="100"/>
              </a:spcBef>
              <a:defRPr/>
            </a:pP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Исходная</a:t>
            </a:r>
            <a:r>
              <a:rPr sz="2200" b="1" spc="-6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ситуация</a:t>
            </a:r>
            <a:r>
              <a:rPr sz="2200" b="1" spc="-6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и</a:t>
            </a:r>
            <a:r>
              <a:rPr sz="2200" b="1" spc="-55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 spc="-10">
                <a:solidFill>
                  <a:srgbClr val="B0CB0C"/>
                </a:solidFill>
                <a:latin typeface="Roboto"/>
                <a:cs typeface="Roboto"/>
              </a:rPr>
              <a:t>коммуникационные</a:t>
            </a:r>
            <a:r>
              <a:rPr sz="2200" b="1" spc="-6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 spc="-10">
                <a:solidFill>
                  <a:srgbClr val="B0CB0C"/>
                </a:solidFill>
                <a:latin typeface="Roboto"/>
                <a:cs typeface="Roboto"/>
              </a:rPr>
              <a:t>потребности</a:t>
            </a:r>
            <a:r>
              <a:rPr sz="2200" b="1" spc="-6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организации,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глубина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и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системность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их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описания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анализа</a:t>
            </a: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605"/>
              </a:spcBef>
              <a:defRPr/>
            </a:pPr>
            <a:endParaRPr sz="22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defRPr/>
            </a:pP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Целевые</a:t>
            </a:r>
            <a:r>
              <a:rPr sz="2200" b="1" spc="-75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аудитории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,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их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описание,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анализ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инсайты</a:t>
            </a: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175"/>
              </a:spcBef>
              <a:defRPr/>
            </a:pPr>
            <a:endParaRPr sz="2200">
              <a:latin typeface="Roboto"/>
              <a:cs typeface="Roboto"/>
            </a:endParaRPr>
          </a:p>
          <a:p>
            <a:pPr marL="12700" marR="2261870">
              <a:lnSpc>
                <a:spcPct val="116500"/>
              </a:lnSpc>
              <a:defRPr/>
            </a:pP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Цели</a:t>
            </a:r>
            <a:r>
              <a:rPr sz="2200" b="1" spc="-7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и</a:t>
            </a:r>
            <a:r>
              <a:rPr sz="2200" b="1" spc="-65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задачи</a:t>
            </a:r>
            <a:r>
              <a:rPr sz="2200" b="1" spc="-65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проекта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,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их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сложность,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масштабность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6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значимость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для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организации</a:t>
            </a: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605"/>
              </a:spcBef>
              <a:defRPr/>
            </a:pPr>
            <a:endParaRPr sz="22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defRPr/>
            </a:pPr>
            <a:r>
              <a:rPr sz="2200" b="1" spc="-10">
                <a:solidFill>
                  <a:srgbClr val="B0CB0C"/>
                </a:solidFill>
                <a:latin typeface="Roboto"/>
                <a:cs typeface="Roboto"/>
              </a:rPr>
              <a:t>Коммуникационная</a:t>
            </a:r>
            <a:r>
              <a:rPr sz="2200" b="1" spc="-7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стратегия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,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ее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соответствие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ситуации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целям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проекта</a:t>
            </a: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170"/>
              </a:spcBef>
              <a:defRPr/>
            </a:pPr>
            <a:endParaRPr sz="2200">
              <a:latin typeface="Roboto"/>
              <a:cs typeface="Roboto"/>
            </a:endParaRPr>
          </a:p>
          <a:p>
            <a:pPr marL="12700" marR="995680">
              <a:lnSpc>
                <a:spcPct val="116500"/>
              </a:lnSpc>
              <a:defRPr/>
            </a:pP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Креативная</a:t>
            </a:r>
            <a:r>
              <a:rPr sz="2200" b="1" spc="-75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концепция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,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ее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оригинальность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соответствие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целевым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аудиториям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задачам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проекта</a:t>
            </a: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610"/>
              </a:spcBef>
              <a:defRPr/>
            </a:pPr>
            <a:endParaRPr sz="22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defRPr/>
            </a:pP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Тактики</a:t>
            </a:r>
            <a:r>
              <a:rPr sz="2200" b="1" spc="-55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и</a:t>
            </a:r>
            <a:r>
              <a:rPr sz="2200" b="1" spc="-5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 spc="-10">
                <a:solidFill>
                  <a:srgbClr val="B0CB0C"/>
                </a:solidFill>
                <a:latin typeface="Roboto"/>
                <a:cs typeface="Roboto"/>
              </a:rPr>
              <a:t>инструменты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,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их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комплексность,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разнообразие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качество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исполнения</a:t>
            </a: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170"/>
              </a:spcBef>
              <a:defRPr/>
            </a:pPr>
            <a:endParaRPr sz="2200">
              <a:latin typeface="Roboto"/>
              <a:cs typeface="Roboto"/>
            </a:endParaRPr>
          </a:p>
          <a:p>
            <a:pPr marL="12700" marR="1057910">
              <a:lnSpc>
                <a:spcPct val="116500"/>
              </a:lnSpc>
              <a:defRPr/>
            </a:pP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Измерение</a:t>
            </a:r>
            <a:r>
              <a:rPr sz="2200" b="1" spc="-7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и</a:t>
            </a:r>
            <a:r>
              <a:rPr sz="2200" b="1" spc="-7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оценка</a:t>
            </a:r>
            <a:r>
              <a:rPr sz="2200" b="1" spc="-7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 spc="-10">
                <a:solidFill>
                  <a:srgbClr val="B0CB0C"/>
                </a:solidFill>
                <a:latin typeface="Roboto"/>
                <a:cs typeface="Roboto"/>
              </a:rPr>
              <a:t>результативности</a:t>
            </a:r>
            <a:r>
              <a:rPr sz="2200" b="1" spc="-70">
                <a:solidFill>
                  <a:srgbClr val="B0CB0C"/>
                </a:solidFill>
                <a:latin typeface="Roboto"/>
                <a:cs typeface="Roboto"/>
              </a:rPr>
              <a:t> </a:t>
            </a:r>
            <a:r>
              <a:rPr sz="2200" b="1">
                <a:solidFill>
                  <a:srgbClr val="B0CB0C"/>
                </a:solidFill>
                <a:latin typeface="Roboto"/>
                <a:cs typeface="Roboto"/>
              </a:rPr>
              <a:t>проекта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,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достижение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заявленных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целей,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выполнение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поставленных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задач,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экономическая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медийная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эффективность проекта</a:t>
            </a: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1855"/>
              </a:spcBef>
              <a:defRPr/>
            </a:pPr>
            <a:endParaRPr sz="2200">
              <a:latin typeface="Roboto"/>
              <a:cs typeface="Roboto"/>
            </a:endParaRPr>
          </a:p>
          <a:p>
            <a:pPr marL="3767454">
              <a:lnSpc>
                <a:spcPct val="100000"/>
              </a:lnSpc>
              <a:defRPr/>
            </a:pPr>
            <a:r>
              <a:rPr sz="1700">
                <a:latin typeface="Roboto"/>
                <a:cs typeface="Roboto"/>
              </a:rPr>
              <a:t>*Технические</a:t>
            </a:r>
            <a:r>
              <a:rPr sz="1700" spc="-55">
                <a:latin typeface="Roboto"/>
                <a:cs typeface="Roboto"/>
              </a:rPr>
              <a:t> </a:t>
            </a:r>
            <a:r>
              <a:rPr sz="1700">
                <a:latin typeface="Roboto"/>
                <a:cs typeface="Roboto"/>
              </a:rPr>
              <a:t>требования</a:t>
            </a:r>
            <a:r>
              <a:rPr sz="1700" spc="-55">
                <a:latin typeface="Roboto"/>
                <a:cs typeface="Roboto"/>
              </a:rPr>
              <a:t> </a:t>
            </a:r>
            <a:r>
              <a:rPr sz="1700">
                <a:latin typeface="Roboto"/>
                <a:cs typeface="Roboto"/>
              </a:rPr>
              <a:t>к</a:t>
            </a:r>
            <a:r>
              <a:rPr sz="1700" spc="-50">
                <a:latin typeface="Roboto"/>
                <a:cs typeface="Roboto"/>
              </a:rPr>
              <a:t> </a:t>
            </a:r>
            <a:r>
              <a:rPr sz="1700">
                <a:latin typeface="Roboto"/>
                <a:cs typeface="Roboto"/>
              </a:rPr>
              <a:t>проектам</a:t>
            </a:r>
            <a:r>
              <a:rPr sz="1700" spc="-55">
                <a:latin typeface="Roboto"/>
                <a:cs typeface="Roboto"/>
              </a:rPr>
              <a:t> </a:t>
            </a:r>
            <a:r>
              <a:rPr sz="1700">
                <a:latin typeface="Roboto"/>
                <a:cs typeface="Roboto"/>
              </a:rPr>
              <a:t>будут</a:t>
            </a:r>
            <a:r>
              <a:rPr sz="1700" spc="-50">
                <a:latin typeface="Roboto"/>
                <a:cs typeface="Roboto"/>
              </a:rPr>
              <a:t> </a:t>
            </a:r>
            <a:r>
              <a:rPr sz="1700">
                <a:latin typeface="Roboto"/>
                <a:cs typeface="Roboto"/>
              </a:rPr>
              <a:t>указаны</a:t>
            </a:r>
            <a:r>
              <a:rPr sz="1700" spc="-55">
                <a:latin typeface="Roboto"/>
                <a:cs typeface="Roboto"/>
              </a:rPr>
              <a:t> </a:t>
            </a:r>
            <a:r>
              <a:rPr sz="1700">
                <a:latin typeface="Roboto"/>
                <a:cs typeface="Roboto"/>
              </a:rPr>
              <a:t>в</a:t>
            </a:r>
            <a:r>
              <a:rPr sz="1700" spc="-50">
                <a:latin typeface="Roboto"/>
                <a:cs typeface="Roboto"/>
              </a:rPr>
              <a:t> </a:t>
            </a:r>
            <a:r>
              <a:rPr sz="1700">
                <a:latin typeface="Roboto"/>
                <a:cs typeface="Roboto"/>
              </a:rPr>
              <a:t>Положении</a:t>
            </a:r>
            <a:r>
              <a:rPr sz="1700" spc="-55">
                <a:latin typeface="Roboto"/>
                <a:cs typeface="Roboto"/>
              </a:rPr>
              <a:t> </a:t>
            </a:r>
            <a:r>
              <a:rPr sz="1700">
                <a:latin typeface="Roboto"/>
                <a:cs typeface="Roboto"/>
              </a:rPr>
              <a:t>о</a:t>
            </a:r>
            <a:r>
              <a:rPr sz="1700" spc="-50">
                <a:latin typeface="Roboto"/>
                <a:cs typeface="Roboto"/>
              </a:rPr>
              <a:t> </a:t>
            </a:r>
            <a:r>
              <a:rPr sz="1700" spc="-10">
                <a:latin typeface="Roboto"/>
                <a:cs typeface="Roboto"/>
              </a:rPr>
              <a:t>Конкурсе</a:t>
            </a:r>
            <a:endParaRPr sz="1700">
              <a:latin typeface="Roboto"/>
              <a:cs typeface="Roboto"/>
            </a:endParaRPr>
          </a:p>
        </p:txBody>
      </p:sp>
      <p:pic>
        <p:nvPicPr>
          <p:cNvPr id="8" name="object 8"/>
          <p:cNvPicPr/>
          <p:nvPr/>
        </p:nvPicPr>
        <p:blipFill>
          <a:blip r:embed="rId5"/>
          <a:stretch/>
        </p:blipFill>
        <p:spPr bwMode="auto">
          <a:xfrm>
            <a:off x="6194114" y="3427045"/>
            <a:ext cx="85725" cy="8572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/>
          <a:stretch/>
        </p:blipFill>
        <p:spPr bwMode="auto">
          <a:xfrm>
            <a:off x="6194114" y="4208095"/>
            <a:ext cx="85725" cy="8572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/>
          <a:stretch/>
        </p:blipFill>
        <p:spPr bwMode="auto">
          <a:xfrm>
            <a:off x="6194114" y="5379670"/>
            <a:ext cx="85725" cy="8572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/>
          <a:stretch/>
        </p:blipFill>
        <p:spPr bwMode="auto">
          <a:xfrm>
            <a:off x="6194114" y="6160720"/>
            <a:ext cx="85725" cy="8572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/>
          <a:stretch/>
        </p:blipFill>
        <p:spPr bwMode="auto">
          <a:xfrm>
            <a:off x="6194114" y="7332295"/>
            <a:ext cx="85725" cy="8572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/>
          <a:stretch/>
        </p:blipFill>
        <p:spPr bwMode="auto">
          <a:xfrm>
            <a:off x="6194114" y="8113345"/>
            <a:ext cx="85725" cy="8572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/>
          <a:stretch/>
        </p:blipFill>
        <p:spPr bwMode="auto">
          <a:xfrm>
            <a:off x="15095402" y="130489"/>
            <a:ext cx="2752723" cy="10096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/>
        </p:blipFill>
        <p:spPr bwMode="auto">
          <a:xfrm>
            <a:off x="621151" y="2235655"/>
            <a:ext cx="4438649" cy="71913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 bwMode="auto">
          <a:xfrm>
            <a:off x="536598" y="607101"/>
            <a:ext cx="38677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4800" spc="-10">
                <a:solidFill>
                  <a:srgbClr val="B0CB0C"/>
                </a:solidFill>
              </a:rPr>
              <a:t>Фотоконкурс</a:t>
            </a:r>
            <a:endParaRPr sz="4800"/>
          </a:p>
        </p:txBody>
      </p:sp>
      <p:sp>
        <p:nvSpPr>
          <p:cNvPr id="4" name="object 4"/>
          <p:cNvSpPr txBox="1"/>
          <p:nvPr/>
        </p:nvSpPr>
        <p:spPr bwMode="auto">
          <a:xfrm>
            <a:off x="5833760" y="1896354"/>
            <a:ext cx="9004935" cy="6932295"/>
          </a:xfrm>
          <a:prstGeom prst="rect">
            <a:avLst/>
          </a:prstGeom>
        </p:spPr>
        <p:txBody>
          <a:bodyPr vert="horz" wrap="square" lIns="0" tIns="3111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50"/>
              </a:spcBef>
              <a:defRPr/>
            </a:pPr>
            <a:r>
              <a:rPr sz="3600" b="1" spc="-10">
                <a:solidFill>
                  <a:srgbClr val="1F2020"/>
                </a:solidFill>
                <a:latin typeface="Roboto"/>
                <a:cs typeface="Roboto"/>
              </a:rPr>
              <a:t>Проблематика</a:t>
            </a:r>
            <a:endParaRPr sz="3600">
              <a:latin typeface="Roboto"/>
              <a:cs typeface="Roboto"/>
            </a:endParaRPr>
          </a:p>
          <a:p>
            <a:pPr marL="12700" marR="5080">
              <a:lnSpc>
                <a:spcPct val="116500"/>
              </a:lnSpc>
              <a:spcBef>
                <a:spcPts val="1005"/>
              </a:spcBef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Малые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средние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предприятия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АПК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для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публикаций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СМИ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используют</a:t>
            </a:r>
            <a:r>
              <a:rPr sz="2200" spc="-9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собственные</a:t>
            </a:r>
            <a:r>
              <a:rPr sz="2200" spc="-9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визуальные</a:t>
            </a:r>
            <a:r>
              <a:rPr sz="2200" spc="-9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материалы</a:t>
            </a:r>
            <a:r>
              <a:rPr sz="2200" spc="-9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низкого</a:t>
            </a:r>
            <a:r>
              <a:rPr sz="2200" spc="-9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качества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или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копируют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иллюстрации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из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сети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интернет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без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разрешения авторов.</a:t>
            </a:r>
            <a:endParaRPr sz="2200">
              <a:latin typeface="Roboto"/>
              <a:cs typeface="Roboto"/>
            </a:endParaRPr>
          </a:p>
          <a:p>
            <a:pPr marL="12700" marR="690880">
              <a:lnSpc>
                <a:spcPct val="116500"/>
              </a:lnSpc>
              <a:defRPr/>
            </a:pP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Потребность</a:t>
            </a:r>
            <a:r>
              <a:rPr sz="2200" spc="-10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10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легальном</a:t>
            </a:r>
            <a:r>
              <a:rPr sz="2200" spc="-10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качественном</a:t>
            </a:r>
            <a:r>
              <a:rPr sz="2200" spc="-10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визуальном</a:t>
            </a:r>
            <a:r>
              <a:rPr sz="2200" spc="-10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контенте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остро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стоит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перед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журналистами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СМИ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регионах</a:t>
            </a:r>
            <a:r>
              <a:rPr sz="2200" spc="-5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5">
                <a:solidFill>
                  <a:srgbClr val="1F2020"/>
                </a:solidFill>
                <a:latin typeface="Roboto"/>
                <a:cs typeface="Roboto"/>
              </a:rPr>
              <a:t>РФ.</a:t>
            </a: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defRPr/>
            </a:pPr>
            <a:endParaRPr sz="2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1755"/>
              </a:spcBef>
              <a:defRPr/>
            </a:pPr>
            <a:endParaRPr sz="22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defRPr/>
            </a:pPr>
            <a:r>
              <a:rPr sz="3600" b="1" spc="-20">
                <a:solidFill>
                  <a:srgbClr val="1F2020"/>
                </a:solidFill>
                <a:latin typeface="Roboto"/>
                <a:cs typeface="Roboto"/>
              </a:rPr>
              <a:t>Идея</a:t>
            </a:r>
            <a:endParaRPr sz="3600">
              <a:latin typeface="Roboto"/>
              <a:cs typeface="Roboto"/>
            </a:endParaRPr>
          </a:p>
          <a:p>
            <a:pPr marL="12700" marR="640715">
              <a:lnSpc>
                <a:spcPct val="116500"/>
              </a:lnSpc>
              <a:spcBef>
                <a:spcPts val="1000"/>
              </a:spcBef>
              <a:defRPr/>
            </a:pP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Содействовать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созданию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отраслевого</a:t>
            </a:r>
            <a:r>
              <a:rPr sz="2200" spc="-7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мультимедиа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банка, ассоциированного</a:t>
            </a:r>
            <a:r>
              <a:rPr sz="2200" spc="-4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3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публичном</a:t>
            </a:r>
            <a:r>
              <a:rPr sz="2200" spc="-4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поле</a:t>
            </a:r>
            <a:r>
              <a:rPr sz="2200" spc="-3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с</a:t>
            </a:r>
            <a:r>
              <a:rPr sz="2200" spc="-3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Россельхозбанком,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который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предоставит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</a:t>
            </a:r>
            <a:r>
              <a:rPr sz="2200" spc="-6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безвозмездное</a:t>
            </a:r>
            <a:r>
              <a:rPr sz="2200" spc="-5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использование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качественные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визуальные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материалы</a:t>
            </a:r>
            <a:r>
              <a:rPr sz="2200" spc="-7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для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нужд</a:t>
            </a:r>
            <a:r>
              <a:rPr sz="2200" spc="-8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региональных журналистов</a:t>
            </a:r>
            <a:r>
              <a:rPr sz="2200" spc="-40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>
                <a:solidFill>
                  <a:srgbClr val="1F2020"/>
                </a:solidFill>
                <a:latin typeface="Roboto"/>
                <a:cs typeface="Roboto"/>
              </a:rPr>
              <a:t>и</a:t>
            </a:r>
            <a:r>
              <a:rPr sz="2200" spc="-3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10">
                <a:solidFill>
                  <a:srgbClr val="1F2020"/>
                </a:solidFill>
                <a:latin typeface="Roboto"/>
                <a:cs typeface="Roboto"/>
              </a:rPr>
              <a:t>предприятий</a:t>
            </a:r>
            <a:r>
              <a:rPr sz="2200" spc="-35">
                <a:solidFill>
                  <a:srgbClr val="1F2020"/>
                </a:solidFill>
                <a:latin typeface="Roboto"/>
                <a:cs typeface="Roboto"/>
              </a:rPr>
              <a:t> </a:t>
            </a:r>
            <a:r>
              <a:rPr sz="2200" spc="-20">
                <a:solidFill>
                  <a:srgbClr val="1F2020"/>
                </a:solidFill>
                <a:latin typeface="Roboto"/>
                <a:cs typeface="Roboto"/>
              </a:rPr>
              <a:t>МСБ.</a:t>
            </a:r>
            <a:endParaRPr sz="2200">
              <a:latin typeface="Roboto"/>
              <a:cs typeface="Roboto"/>
            </a:endParaRPr>
          </a:p>
        </p:txBody>
      </p:sp>
      <p:pic>
        <p:nvPicPr>
          <p:cNvPr id="5" name="object 5"/>
          <p:cNvPicPr/>
          <p:nvPr/>
        </p:nvPicPr>
        <p:blipFill>
          <a:blip r:embed="rId3"/>
          <a:stretch/>
        </p:blipFill>
        <p:spPr bwMode="auto">
          <a:xfrm>
            <a:off x="13462332" y="-2141857"/>
            <a:ext cx="2752723" cy="100964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771</Words>
  <Application>Microsoft Office PowerPoint</Application>
  <DocSecurity>0</DocSecurity>
  <PresentationFormat>Произвольный</PresentationFormat>
  <Paragraphs>133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Roboto</vt:lpstr>
      <vt:lpstr>Office Theme</vt:lpstr>
      <vt:lpstr>Презентация PowerPoint</vt:lpstr>
      <vt:lpstr>Яков Миневич</vt:lpstr>
      <vt:lpstr>Национальная премия “Серебряный Лучник”</vt:lpstr>
      <vt:lpstr>Презентация PowerPoint</vt:lpstr>
      <vt:lpstr>Цель конкурса</vt:lpstr>
      <vt:lpstr>Тематические блоки премии</vt:lpstr>
      <vt:lpstr>Коммуникационные проекты</vt:lpstr>
      <vt:lpstr>Критерии оценки</vt:lpstr>
      <vt:lpstr>Фотоконкурс</vt:lpstr>
      <vt:lpstr>Фотоконкурс = Фотобанк АПК</vt:lpstr>
      <vt:lpstr>Медиапроекты в СМИ</vt:lpstr>
      <vt:lpstr>Студенческие коммуникационные проекты</vt:lpstr>
      <vt:lpstr>Жюри:</vt:lpstr>
      <vt:lpstr>Тайминг конкурса*</vt:lpstr>
      <vt:lpstr>Контакты</vt:lpstr>
      <vt:lpstr>Спасибо за внимание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Service</dc:title>
  <dc:subject/>
  <dc:creator>smary.mania</dc:creator>
  <cp:keywords>DAGOs1f5vQ8,BABDGUJq7VI</cp:keywords>
  <dc:description/>
  <cp:lastModifiedBy>Игорь Лобанов</cp:lastModifiedBy>
  <cp:revision>3</cp:revision>
  <dcterms:created xsi:type="dcterms:W3CDTF">2024-11-20T08:29:28Z</dcterms:created>
  <dcterms:modified xsi:type="dcterms:W3CDTF">2025-02-05T17:27:24Z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2024-08-26T00:00:00Z</vt:filetime>
  </property>
  <property fmtid="{D5CDD505-2E9C-101B-9397-08002B2CF9AE}" pid="3" name="Creator">
    <vt:lpwstr>Canva</vt:lpwstr>
  </property>
  <property fmtid="{D5CDD505-2E9C-101B-9397-08002B2CF9AE}" pid="4" name="LastSaved">
    <vt:filetime>2024-11-20T00:00:00Z</vt:filetime>
  </property>
  <property fmtid="{D5CDD505-2E9C-101B-9397-08002B2CF9AE}" pid="5" name="Producer">
    <vt:lpwstr>3-Heights(TM) PDF Security Shell 4.8.25.2 (http://www.pdf-tools.com)</vt:lpwstr>
  </property>
</Properties>
</file>